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258" r:id="rId4"/>
    <p:sldId id="283" r:id="rId5"/>
    <p:sldId id="284" r:id="rId6"/>
    <p:sldId id="286" r:id="rId7"/>
    <p:sldId id="288" r:id="rId8"/>
    <p:sldId id="300" r:id="rId9"/>
    <p:sldId id="262" r:id="rId10"/>
    <p:sldId id="287" r:id="rId11"/>
    <p:sldId id="296" r:id="rId12"/>
    <p:sldId id="292" r:id="rId13"/>
    <p:sldId id="301" r:id="rId14"/>
    <p:sldId id="290" r:id="rId15"/>
    <p:sldId id="293" r:id="rId16"/>
    <p:sldId id="294" r:id="rId17"/>
    <p:sldId id="295" r:id="rId18"/>
    <p:sldId id="297" r:id="rId19"/>
    <p:sldId id="298" r:id="rId20"/>
    <p:sldId id="259" r:id="rId21"/>
    <p:sldId id="335" r:id="rId22"/>
    <p:sldId id="336" r:id="rId23"/>
    <p:sldId id="299" r:id="rId24"/>
    <p:sldId id="302" r:id="rId25"/>
    <p:sldId id="303" r:id="rId26"/>
    <p:sldId id="264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275" r:id="rId39"/>
    <p:sldId id="277" r:id="rId40"/>
    <p:sldId id="333" r:id="rId41"/>
    <p:sldId id="340" r:id="rId42"/>
    <p:sldId id="341" r:id="rId43"/>
    <p:sldId id="342" r:id="rId44"/>
    <p:sldId id="281" r:id="rId45"/>
    <p:sldId id="282" r:id="rId46"/>
    <p:sldId id="278" r:id="rId47"/>
    <p:sldId id="334" r:id="rId48"/>
    <p:sldId id="315" r:id="rId49"/>
    <p:sldId id="328" r:id="rId50"/>
    <p:sldId id="316" r:id="rId51"/>
    <p:sldId id="317" r:id="rId52"/>
    <p:sldId id="318" r:id="rId53"/>
    <p:sldId id="319" r:id="rId54"/>
    <p:sldId id="332" r:id="rId55"/>
    <p:sldId id="320" r:id="rId56"/>
    <p:sldId id="346" r:id="rId57"/>
    <p:sldId id="321" r:id="rId58"/>
    <p:sldId id="322" r:id="rId59"/>
    <p:sldId id="324" r:id="rId60"/>
    <p:sldId id="330" r:id="rId61"/>
    <p:sldId id="329" r:id="rId62"/>
    <p:sldId id="323" r:id="rId63"/>
    <p:sldId id="325" r:id="rId64"/>
    <p:sldId id="326" r:id="rId65"/>
    <p:sldId id="327" r:id="rId66"/>
    <p:sldId id="337" r:id="rId67"/>
    <p:sldId id="343" r:id="rId68"/>
    <p:sldId id="344" r:id="rId69"/>
    <p:sldId id="338" r:id="rId70"/>
    <p:sldId id="339" r:id="rId71"/>
    <p:sldId id="345" r:id="rId72"/>
    <p:sldId id="280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03" autoAdjust="0"/>
    <p:restoredTop sz="90022" autoAdjust="0"/>
  </p:normalViewPr>
  <p:slideViewPr>
    <p:cSldViewPr>
      <p:cViewPr>
        <p:scale>
          <a:sx n="100" d="100"/>
          <a:sy n="100" d="100"/>
        </p:scale>
        <p:origin x="-432" y="18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BA8D-A44E-47A2-8520-8AB916B5D669}" type="datetimeFigureOut">
              <a:rPr lang="en-US" smtClean="0"/>
              <a:t>11/13/2015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662B-A3F8-4EDB-96E8-818EE3D31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3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662B-A3F8-4EDB-96E8-818EE3D310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0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662B-A3F8-4EDB-96E8-818EE3D310D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0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662B-A3F8-4EDB-96E8-818EE3D310D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662B-A3F8-4EDB-96E8-818EE3D310D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6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662B-A3F8-4EDB-96E8-818EE3D310D3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5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662B-A3F8-4EDB-96E8-818EE3D310D3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9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7703-D2A1-4929-954E-B2A5632FD15E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5A15-A103-48CE-AD17-BA38FCEE8D4E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369E-83EE-4C6D-9DF2-341D71C8EA2C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F4D7-1FBA-4A06-B360-D3D39F106CC2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859-E53E-4A48-89BC-5EBC5671919D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633A-91CE-497F-8616-5CAEBD574C88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98F7-7021-4D6C-84E0-3E4DDA1EFF61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99B1-3580-4F64-8781-97AEC18C2746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C3B-F1CE-4A33-9D63-E78B07128799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CE8C-E11C-435D-9787-3852F8C3D604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E8E8-8E54-44AA-B6B5-AC552AB5EEB0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31B53FF-1BDC-4707-ABFB-E8A446CC0C4A}" type="datetime1">
              <a:rPr lang="en-US" smtClean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CABEE5-724D-4AF4-827B-FE2260C9E2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xpresspcb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moz.com/599887/admin/question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C00000"/>
                </a:solidFill>
              </a:rPr>
              <a:t>S</a:t>
            </a:r>
            <a:r>
              <a:rPr lang="en-US" sz="7200" dirty="0" smtClean="0"/>
              <a:t>imple</a:t>
            </a:r>
            <a:br>
              <a:rPr lang="en-US" sz="7200" dirty="0" smtClean="0"/>
            </a:br>
            <a:r>
              <a:rPr lang="en-US" sz="7200" dirty="0">
                <a:solidFill>
                  <a:srgbClr val="C00000"/>
                </a:solidFill>
              </a:rPr>
              <a:t>S</a:t>
            </a:r>
            <a:r>
              <a:rPr lang="en-US" sz="7200" dirty="0"/>
              <a:t>tarter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>
                <a:solidFill>
                  <a:srgbClr val="C00000"/>
                </a:solidFill>
              </a:rPr>
              <a:t>C</a:t>
            </a:r>
            <a:r>
              <a:rPr lang="en-US" sz="7200" dirty="0" smtClean="0"/>
              <a:t>ircuit (</a:t>
            </a:r>
            <a:r>
              <a:rPr lang="en-US" sz="7200" dirty="0" smtClean="0">
                <a:solidFill>
                  <a:srgbClr val="C00000"/>
                </a:solidFill>
              </a:rPr>
              <a:t>SSC</a:t>
            </a:r>
            <a:r>
              <a:rPr lang="en-US" sz="7200" dirty="0" smtClean="0"/>
              <a:t>)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Created by</a:t>
            </a:r>
          </a:p>
          <a:p>
            <a:r>
              <a:rPr lang="en-US" dirty="0"/>
              <a:t>Nita Leighton </a:t>
            </a:r>
            <a:endParaRPr lang="en-US" dirty="0" smtClean="0"/>
          </a:p>
          <a:p>
            <a:r>
              <a:rPr lang="en-US" dirty="0" smtClean="0"/>
              <a:t>Copyright Fall 2015</a:t>
            </a:r>
          </a:p>
          <a:p>
            <a:r>
              <a:rPr lang="en-US" dirty="0" smtClean="0"/>
              <a:t>ETEC 648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Before </a:t>
            </a:r>
            <a:r>
              <a:rPr lang="en-US" dirty="0" smtClean="0"/>
              <a:t>drawing, </a:t>
            </a:r>
            <a:r>
              <a:rPr lang="en-US" dirty="0"/>
              <a:t>select </a:t>
            </a:r>
            <a:r>
              <a:rPr lang="en-US" dirty="0" smtClean="0"/>
              <a:t>schematic symbols</a:t>
            </a:r>
            <a:endParaRPr lang="en-US" dirty="0"/>
          </a:p>
        </p:txBody>
      </p:sp>
      <p:pic>
        <p:nvPicPr>
          <p:cNvPr id="5" name="Snagit_PPTF48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0"/>
            <a:ext cx="5257800" cy="4190289"/>
          </a:xfrm>
        </p:spPr>
      </p:pic>
      <p:sp>
        <p:nvSpPr>
          <p:cNvPr id="7" name="TextBox 6"/>
          <p:cNvSpPr txBox="1"/>
          <p:nvPr/>
        </p:nvSpPr>
        <p:spPr>
          <a:xfrm>
            <a:off x="76199" y="1600200"/>
            <a:ext cx="3318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you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on this icon, </a:t>
            </a:r>
          </a:p>
          <a:p>
            <a:r>
              <a:rPr lang="en-US" b="1" dirty="0" smtClean="0"/>
              <a:t>third from right on </a:t>
            </a:r>
            <a:r>
              <a:rPr lang="en-US" b="1" dirty="0" smtClean="0">
                <a:solidFill>
                  <a:srgbClr val="C00000"/>
                </a:solidFill>
              </a:rPr>
              <a:t>top row</a:t>
            </a:r>
            <a:r>
              <a:rPr lang="en-US" b="1" dirty="0" smtClean="0"/>
              <a:t>, you will get this menu</a:t>
            </a:r>
          </a:p>
          <a:p>
            <a:endParaRPr lang="en-US" dirty="0"/>
          </a:p>
          <a:p>
            <a:r>
              <a:rPr lang="en-US" b="1" dirty="0" smtClean="0"/>
              <a:t>Select,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Connector – 2 Pin</a:t>
            </a:r>
          </a:p>
          <a:p>
            <a:r>
              <a:rPr lang="en-US" b="1" dirty="0" smtClean="0"/>
              <a:t>	You will see this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symbol appear</a:t>
            </a:r>
            <a:endParaRPr lang="en-US" b="1" dirty="0"/>
          </a:p>
        </p:txBody>
      </p:sp>
      <p:pic>
        <p:nvPicPr>
          <p:cNvPr id="8" name="Snagit_PPT69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29" y="1681149"/>
            <a:ext cx="228571" cy="219048"/>
          </a:xfrm>
          <a:prstGeom prst="rect">
            <a:avLst/>
          </a:prstGeom>
        </p:spPr>
      </p:pic>
      <p:pic>
        <p:nvPicPr>
          <p:cNvPr id="9" name="Snagit_PPT810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15114"/>
            <a:ext cx="3241983" cy="209048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743200" y="2085975"/>
            <a:ext cx="2286000" cy="190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000" y="3352800"/>
            <a:ext cx="76200" cy="1828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2200" y="3908524"/>
            <a:ext cx="304800" cy="13492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6019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 button </a:t>
            </a:r>
            <a:r>
              <a:rPr lang="en-US" b="1" dirty="0" smtClean="0"/>
              <a:t>to insert symbol into schematic,</a:t>
            </a:r>
          </a:p>
          <a:p>
            <a:r>
              <a:rPr lang="en-US" b="1" dirty="0" smtClean="0"/>
              <a:t>Then, </a:t>
            </a:r>
            <a:r>
              <a:rPr lang="en-US" b="1" dirty="0" smtClean="0">
                <a:solidFill>
                  <a:srgbClr val="C00000"/>
                </a:solidFill>
              </a:rPr>
              <a:t>repeat</a:t>
            </a:r>
            <a:r>
              <a:rPr lang="en-US" b="1" dirty="0" smtClean="0"/>
              <a:t>, and </a:t>
            </a:r>
            <a:r>
              <a:rPr lang="en-US" b="1" u="sng" dirty="0" smtClean="0"/>
              <a:t>select</a:t>
            </a:r>
            <a:r>
              <a:rPr lang="en-US" b="1" dirty="0" smtClean="0"/>
              <a:t> second connector</a:t>
            </a:r>
          </a:p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667000" y="6629400"/>
            <a:ext cx="19812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67000" y="2438400"/>
            <a:ext cx="1600200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other </a:t>
            </a:r>
            <a:br>
              <a:rPr lang="en-US" dirty="0" smtClean="0"/>
            </a:br>
            <a:r>
              <a:rPr lang="en-US" dirty="0" smtClean="0"/>
              <a:t>schematic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Repeat</a:t>
            </a:r>
            <a:r>
              <a:rPr lang="en-US" dirty="0" smtClean="0"/>
              <a:t> steps in previous slide for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B1</a:t>
            </a:r>
            <a:r>
              <a:rPr lang="en-US" dirty="0" smtClean="0"/>
              <a:t> = Battery, </a:t>
            </a:r>
          </a:p>
          <a:p>
            <a:r>
              <a:rPr lang="en-US" dirty="0">
                <a:solidFill>
                  <a:srgbClr val="C00000"/>
                </a:solidFill>
              </a:rPr>
              <a:t>R1</a:t>
            </a:r>
            <a:r>
              <a:rPr lang="en-US" dirty="0"/>
              <a:t> = Resistor</a:t>
            </a:r>
          </a:p>
          <a:p>
            <a:r>
              <a:rPr lang="en-US" dirty="0">
                <a:solidFill>
                  <a:srgbClr val="C00000"/>
                </a:solidFill>
              </a:rPr>
              <a:t>D1</a:t>
            </a:r>
            <a:r>
              <a:rPr lang="en-US" dirty="0"/>
              <a:t> = LED and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SW1 </a:t>
            </a:r>
            <a:r>
              <a:rPr lang="en-US" dirty="0" smtClean="0"/>
              <a:t>= Switch 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C00000"/>
                </a:solidFill>
              </a:rPr>
              <a:t>find button </a:t>
            </a:r>
            <a:r>
              <a:rPr lang="en-US" dirty="0" smtClean="0"/>
              <a:t>to save time scrolling through long lists</a:t>
            </a:r>
          </a:p>
          <a:p>
            <a:r>
              <a:rPr lang="en-US" dirty="0" smtClean="0"/>
              <a:t>The specific information needed to find them in the express</a:t>
            </a:r>
            <a:r>
              <a:rPr lang="en-US" dirty="0" smtClean="0">
                <a:solidFill>
                  <a:srgbClr val="C00000"/>
                </a:solidFill>
              </a:rPr>
              <a:t>SCH</a:t>
            </a:r>
            <a:r>
              <a:rPr lang="en-US" dirty="0" smtClean="0"/>
              <a:t> library, is on </a:t>
            </a:r>
            <a:r>
              <a:rPr lang="en-US" dirty="0" smtClean="0">
                <a:solidFill>
                  <a:srgbClr val="C00000"/>
                </a:solidFill>
              </a:rPr>
              <a:t>slide 9 Selecting Symbols for Schematic of SSC</a:t>
            </a:r>
          </a:p>
          <a:p>
            <a:r>
              <a:rPr lang="en-US" dirty="0" smtClean="0"/>
              <a:t>Most of the symbols are close together in the library, so it should not take you long to find them if you </a:t>
            </a:r>
            <a:r>
              <a:rPr lang="en-US" dirty="0" smtClean="0">
                <a:solidFill>
                  <a:srgbClr val="C00000"/>
                </a:solidFill>
              </a:rPr>
              <a:t>use the find button  and type in the name given to you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39000" cy="1371600"/>
          </a:xfrm>
        </p:spPr>
        <p:txBody>
          <a:bodyPr/>
          <a:lstStyle/>
          <a:p>
            <a:r>
              <a:rPr lang="en-US" dirty="0" smtClean="0"/>
              <a:t>Select Symbols then,</a:t>
            </a:r>
            <a:br>
              <a:rPr lang="en-US" dirty="0" smtClean="0"/>
            </a:br>
            <a:r>
              <a:rPr lang="en-US" dirty="0" smtClean="0"/>
              <a:t>rotate or flip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362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/>
          </a:p>
        </p:txBody>
      </p:sp>
      <p:pic>
        <p:nvPicPr>
          <p:cNvPr id="9" name="Snagit_PPTA3B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10276"/>
            <a:ext cx="4238096" cy="440952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429000" y="4343400"/>
            <a:ext cx="381000" cy="942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28448" y="4824115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of the symbols</a:t>
            </a:r>
          </a:p>
          <a:p>
            <a:r>
              <a:rPr lang="en-US" b="1" dirty="0"/>
              <a:t>have been </a:t>
            </a:r>
            <a:r>
              <a:rPr lang="en-US" b="1" dirty="0">
                <a:solidFill>
                  <a:srgbClr val="C00000"/>
                </a:solidFill>
              </a:rPr>
              <a:t>brought </a:t>
            </a:r>
            <a:r>
              <a:rPr lang="en-US" b="1" dirty="0" smtClean="0">
                <a:solidFill>
                  <a:srgbClr val="C00000"/>
                </a:solidFill>
              </a:rPr>
              <a:t>in 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13" name="Snagit_PPT3E6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09" y="1648362"/>
            <a:ext cx="3476191" cy="4295238"/>
          </a:xfrm>
        </p:spPr>
      </p:pic>
      <p:sp>
        <p:nvSpPr>
          <p:cNvPr id="4" name="TextBox 3"/>
          <p:cNvSpPr txBox="1"/>
          <p:nvPr/>
        </p:nvSpPr>
        <p:spPr>
          <a:xfrm>
            <a:off x="5181600" y="4953000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Then, these symbols are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rotated</a:t>
            </a:r>
            <a:r>
              <a:rPr lang="en-US" b="1" dirty="0">
                <a:solidFill>
                  <a:srgbClr val="C00000"/>
                </a:solidFill>
              </a:rPr>
              <a:t>,</a:t>
            </a:r>
            <a:r>
              <a:rPr lang="en-US" b="1" dirty="0"/>
              <a:t> and/or </a:t>
            </a:r>
            <a:r>
              <a:rPr lang="en-US" b="1" dirty="0">
                <a:solidFill>
                  <a:srgbClr val="C00000"/>
                </a:solidFill>
              </a:rPr>
              <a:t>flipped –</a:t>
            </a:r>
          </a:p>
          <a:p>
            <a:r>
              <a:rPr lang="en-US" b="1" dirty="0"/>
              <a:t>see direction on next slide</a:t>
            </a:r>
          </a:p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924800" y="4696420"/>
            <a:ext cx="381000" cy="942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8534400" cy="1371600"/>
          </a:xfrm>
        </p:spPr>
        <p:txBody>
          <a:bodyPr/>
          <a:lstStyle/>
          <a:p>
            <a:r>
              <a:rPr lang="en-US" dirty="0" smtClean="0"/>
              <a:t>Rotating &amp; Flipping Symbols</a:t>
            </a:r>
            <a:endParaRPr lang="en-US" dirty="0"/>
          </a:p>
        </p:txBody>
      </p:sp>
      <p:pic>
        <p:nvPicPr>
          <p:cNvPr id="4" name="Snagit_PPT5DA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57" y="1782239"/>
            <a:ext cx="5514286" cy="4314286"/>
          </a:xfrm>
        </p:spPr>
      </p:pic>
      <p:sp>
        <p:nvSpPr>
          <p:cNvPr id="5" name="TextBox 4"/>
          <p:cNvSpPr txBox="1"/>
          <p:nvPr/>
        </p:nvSpPr>
        <p:spPr>
          <a:xfrm>
            <a:off x="6019800" y="2514600"/>
            <a:ext cx="2993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1 -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on symbol</a:t>
            </a:r>
          </a:p>
          <a:p>
            <a:r>
              <a:rPr lang="en-US" b="1" dirty="0" smtClean="0"/>
              <a:t>that needs to be </a:t>
            </a:r>
            <a:r>
              <a:rPr lang="en-US" b="1" dirty="0" smtClean="0">
                <a:solidFill>
                  <a:srgbClr val="C00000"/>
                </a:solidFill>
              </a:rPr>
              <a:t>rotated</a:t>
            </a:r>
            <a:r>
              <a:rPr lang="en-US" b="1" dirty="0" smtClean="0"/>
              <a:t>, </a:t>
            </a:r>
          </a:p>
          <a:p>
            <a:r>
              <a:rPr lang="en-US" b="1" dirty="0" smtClean="0"/>
              <a:t>or </a:t>
            </a:r>
            <a:r>
              <a:rPr lang="en-US" b="1" dirty="0" smtClean="0">
                <a:solidFill>
                  <a:srgbClr val="C00000"/>
                </a:solidFill>
              </a:rPr>
              <a:t>flipped</a:t>
            </a:r>
            <a:r>
              <a:rPr lang="en-US" b="1" dirty="0"/>
              <a:t>;</a:t>
            </a:r>
            <a:r>
              <a:rPr lang="en-US" b="1" dirty="0" smtClean="0"/>
              <a:t> it will turn </a:t>
            </a:r>
            <a:r>
              <a:rPr lang="en-US" b="1" dirty="0" smtClean="0">
                <a:solidFill>
                  <a:srgbClr val="0000FF"/>
                </a:solidFill>
              </a:rPr>
              <a:t>blue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81400" y="2743200"/>
            <a:ext cx="22860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9800" y="3505200"/>
            <a:ext cx="28135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2 - This </a:t>
            </a:r>
            <a:r>
              <a:rPr lang="en-US" b="1" dirty="0" smtClean="0">
                <a:solidFill>
                  <a:srgbClr val="C00000"/>
                </a:solidFill>
              </a:rPr>
              <a:t>drop down box </a:t>
            </a:r>
          </a:p>
          <a:p>
            <a:r>
              <a:rPr lang="en-US" b="1" dirty="0" smtClean="0"/>
              <a:t>will appear next</a:t>
            </a:r>
          </a:p>
          <a:p>
            <a:endParaRPr lang="en-US" dirty="0"/>
          </a:p>
          <a:p>
            <a:r>
              <a:rPr lang="en-US" b="1" dirty="0" smtClean="0"/>
              <a:t>3 – Then,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on rotate</a:t>
            </a:r>
          </a:p>
          <a:p>
            <a:r>
              <a:rPr lang="en-US" b="1" dirty="0" smtClean="0"/>
              <a:t>or</a:t>
            </a:r>
            <a:r>
              <a:rPr lang="en-US" b="1" dirty="0" smtClean="0">
                <a:solidFill>
                  <a:srgbClr val="C00000"/>
                </a:solidFill>
              </a:rPr>
              <a:t> flip </a:t>
            </a:r>
            <a:r>
              <a:rPr lang="en-US" b="1" dirty="0" smtClean="0"/>
              <a:t>symbol; then the </a:t>
            </a:r>
          </a:p>
          <a:p>
            <a:r>
              <a:rPr lang="en-US" b="1" dirty="0" smtClean="0"/>
              <a:t>second box appears 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86425" y="3733800"/>
            <a:ext cx="3048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00600" y="3962400"/>
            <a:ext cx="120015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505200" y="5029200"/>
            <a:ext cx="25146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4800" y="541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Rotate </a:t>
            </a:r>
            <a:r>
              <a:rPr lang="en-US" b="1" dirty="0" smtClean="0"/>
              <a:t>or </a:t>
            </a:r>
            <a:r>
              <a:rPr lang="en-US" b="1" dirty="0" smtClean="0">
                <a:solidFill>
                  <a:srgbClr val="C00000"/>
                </a:solidFill>
              </a:rPr>
              <a:t>fli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the symbol as needed, for the schematic drawing, it is best to </a:t>
            </a:r>
            <a:r>
              <a:rPr lang="en-US" b="1" dirty="0" smtClean="0">
                <a:solidFill>
                  <a:srgbClr val="C00000"/>
                </a:solidFill>
              </a:rPr>
              <a:t>not include the text</a:t>
            </a:r>
            <a:r>
              <a:rPr lang="en-US" b="1" dirty="0" smtClean="0"/>
              <a:t>, so you can position text where you want it</a:t>
            </a:r>
            <a:endParaRPr lang="en-US" b="1" dirty="0"/>
          </a:p>
        </p:txBody>
      </p:sp>
      <p:pic>
        <p:nvPicPr>
          <p:cNvPr id="13" name="Snagit_PPTF87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240476"/>
            <a:ext cx="3571429" cy="93172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685728" y="5029200"/>
            <a:ext cx="533400" cy="31951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4876800"/>
            <a:ext cx="8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flip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Name and number </a:t>
            </a:r>
            <a:br>
              <a:rPr lang="en-US" dirty="0" smtClean="0"/>
            </a:br>
            <a:r>
              <a:rPr lang="en-US" dirty="0" smtClean="0"/>
              <a:t>each symbol you chose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1524000"/>
          </a:xfrm>
        </p:spPr>
        <p:txBody>
          <a:bodyPr/>
          <a:lstStyle/>
          <a:p>
            <a:r>
              <a:rPr lang="en-US" dirty="0" smtClean="0"/>
              <a:t>The previous slide had the </a:t>
            </a:r>
            <a:r>
              <a:rPr lang="en-US" dirty="0" smtClean="0">
                <a:solidFill>
                  <a:srgbClr val="C00000"/>
                </a:solidFill>
              </a:rPr>
              <a:t>reference designators (D) </a:t>
            </a:r>
            <a:r>
              <a:rPr lang="en-US" dirty="0" smtClean="0"/>
              <a:t>selected for each symbol, without the </a:t>
            </a:r>
            <a:r>
              <a:rPr lang="en-US" dirty="0" smtClean="0">
                <a:solidFill>
                  <a:srgbClr val="C00000"/>
                </a:solidFill>
              </a:rPr>
              <a:t>number identifier</a:t>
            </a:r>
          </a:p>
          <a:p>
            <a:r>
              <a:rPr lang="en-US" dirty="0" smtClean="0"/>
              <a:t>Make sure that each of these new symbols matches with these e</a:t>
            </a:r>
            <a:r>
              <a:rPr lang="en-US" dirty="0"/>
              <a:t>xact </a:t>
            </a:r>
            <a:r>
              <a:rPr lang="en-US" dirty="0">
                <a:solidFill>
                  <a:srgbClr val="C00000"/>
                </a:solidFill>
              </a:rPr>
              <a:t>reference designators </a:t>
            </a:r>
            <a:r>
              <a:rPr lang="en-US" dirty="0" smtClean="0">
                <a:solidFill>
                  <a:srgbClr val="C00000"/>
                </a:solidFill>
              </a:rPr>
              <a:t>(D1) that you were given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441680"/>
            <a:ext cx="34006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do </a:t>
            </a:r>
            <a:r>
              <a:rPr lang="en-US" b="1" dirty="0" smtClean="0"/>
              <a:t>this, </a:t>
            </a:r>
            <a:r>
              <a:rPr lang="en-US" b="1" dirty="0">
                <a:solidFill>
                  <a:srgbClr val="C00000"/>
                </a:solidFill>
              </a:rPr>
              <a:t>double </a:t>
            </a:r>
            <a:r>
              <a:rPr lang="en-US" b="1" dirty="0" smtClean="0">
                <a:solidFill>
                  <a:srgbClr val="C00000"/>
                </a:solidFill>
              </a:rPr>
              <a:t>click </a:t>
            </a:r>
            <a:r>
              <a:rPr lang="en-US" b="1" dirty="0"/>
              <a:t>on the </a:t>
            </a:r>
            <a:r>
              <a:rPr lang="en-US" b="1" dirty="0">
                <a:solidFill>
                  <a:srgbClr val="C00000"/>
                </a:solidFill>
              </a:rPr>
              <a:t>symbol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/>
              <a:t>this dialog </a:t>
            </a:r>
            <a:r>
              <a:rPr lang="en-US" b="1" dirty="0" smtClean="0"/>
              <a:t>box will appear</a:t>
            </a:r>
          </a:p>
          <a:p>
            <a:endParaRPr lang="en-US" b="1" dirty="0"/>
          </a:p>
          <a:p>
            <a:r>
              <a:rPr lang="en-US" b="1" dirty="0" smtClean="0"/>
              <a:t>Then, type a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/>
              <a:t> in the first box next to the letter (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dirty="0" smtClean="0"/>
              <a:t>), </a:t>
            </a:r>
            <a:r>
              <a:rPr lang="en-US" b="1" u="sng" dirty="0" smtClean="0"/>
              <a:t>repeat</a:t>
            </a:r>
            <a:r>
              <a:rPr lang="en-US" b="1" dirty="0" smtClean="0"/>
              <a:t> these steps for each symbol</a:t>
            </a:r>
          </a:p>
          <a:p>
            <a:endParaRPr lang="en-US" b="1" dirty="0"/>
          </a:p>
          <a:p>
            <a:r>
              <a:rPr lang="en-US" b="1" dirty="0" smtClean="0"/>
              <a:t>You will have to change </a:t>
            </a:r>
            <a:r>
              <a:rPr lang="en-US" b="1" dirty="0" smtClean="0">
                <a:solidFill>
                  <a:srgbClr val="C00000"/>
                </a:solidFill>
              </a:rPr>
              <a:t>J2</a:t>
            </a:r>
            <a:r>
              <a:rPr lang="en-US" b="1" dirty="0" smtClean="0"/>
              <a:t> to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/>
              <a:t> for the plug, and add a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Snagit_PPT558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28" y="3475344"/>
            <a:ext cx="2314372" cy="254445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52800" y="4267200"/>
            <a:ext cx="13716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71975" y="4038600"/>
            <a:ext cx="1633639" cy="914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494407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finished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Click OK</a:t>
            </a:r>
          </a:p>
          <a:p>
            <a:r>
              <a:rPr lang="en-US" b="1" dirty="0"/>
              <a:t>e</a:t>
            </a:r>
            <a:r>
              <a:rPr lang="en-US" b="1" dirty="0" smtClean="0"/>
              <a:t>ach time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67400" y="5690889"/>
            <a:ext cx="1524000" cy="17651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67600" cy="1371600"/>
          </a:xfrm>
        </p:spPr>
        <p:txBody>
          <a:bodyPr/>
          <a:lstStyle/>
          <a:p>
            <a:r>
              <a:rPr lang="en-US" dirty="0" smtClean="0"/>
              <a:t>Arrange the parts</a:t>
            </a:r>
            <a:br>
              <a:rPr lang="en-US" dirty="0" smtClean="0"/>
            </a:br>
            <a:r>
              <a:rPr lang="en-US" dirty="0" smtClean="0"/>
              <a:t>layout of your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Now, </a:t>
            </a:r>
            <a:r>
              <a:rPr lang="en-US" b="1" dirty="0" smtClean="0">
                <a:solidFill>
                  <a:srgbClr val="C00000"/>
                </a:solidFill>
              </a:rPr>
              <a:t>arrange the symbols </a:t>
            </a:r>
            <a:r>
              <a:rPr lang="en-US" b="1" dirty="0"/>
              <a:t>according to </a:t>
            </a:r>
            <a:r>
              <a:rPr lang="en-US" b="1" dirty="0" smtClean="0"/>
              <a:t>sketch</a:t>
            </a:r>
          </a:p>
          <a:p>
            <a:pPr algn="ctr"/>
            <a:r>
              <a:rPr lang="en-US" b="1" dirty="0" smtClean="0"/>
              <a:t>You will have a better layout and control, if you </a:t>
            </a:r>
            <a:r>
              <a:rPr lang="en-US" b="1" dirty="0" smtClean="0">
                <a:solidFill>
                  <a:srgbClr val="C00000"/>
                </a:solidFill>
              </a:rPr>
              <a:t>align with the grid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6" name="Snagit_PPTA5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9" y="1801287"/>
            <a:ext cx="7205181" cy="39989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81800" cy="1371600"/>
          </a:xfrm>
        </p:spPr>
        <p:txBody>
          <a:bodyPr/>
          <a:lstStyle/>
          <a:p>
            <a:r>
              <a:rPr lang="en-US" dirty="0" smtClean="0"/>
              <a:t>Place wires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the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place wire tool 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1066800" y="2828330"/>
            <a:ext cx="704850" cy="48532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3505200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on </a:t>
            </a:r>
            <a:r>
              <a:rPr lang="en-US" b="1" dirty="0" smtClean="0">
                <a:solidFill>
                  <a:srgbClr val="C00000"/>
                </a:solidFill>
              </a:rPr>
              <a:t>dot</a:t>
            </a:r>
            <a:r>
              <a:rPr lang="en-US" b="1" dirty="0" smtClean="0"/>
              <a:t> at end of symbol,</a:t>
            </a:r>
          </a:p>
          <a:p>
            <a:r>
              <a:rPr lang="en-US" b="1" dirty="0" smtClean="0"/>
              <a:t>to </a:t>
            </a:r>
            <a:r>
              <a:rPr lang="en-US" b="1" dirty="0" smtClean="0">
                <a:solidFill>
                  <a:srgbClr val="C00000"/>
                </a:solidFill>
              </a:rPr>
              <a:t>attach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wires</a:t>
            </a:r>
            <a:r>
              <a:rPr lang="en-US" b="1" dirty="0" smtClean="0"/>
              <a:t>, make </a:t>
            </a:r>
            <a:r>
              <a:rPr lang="en-US" b="1" dirty="0" smtClean="0">
                <a:solidFill>
                  <a:srgbClr val="C00000"/>
                </a:solidFill>
              </a:rPr>
              <a:t>clean right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angles </a:t>
            </a:r>
            <a:r>
              <a:rPr lang="en-US" b="1" dirty="0" smtClean="0"/>
              <a:t>at corners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547747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more control </a:t>
            </a:r>
            <a:r>
              <a:rPr lang="en-US" b="1" dirty="0" smtClean="0">
                <a:solidFill>
                  <a:srgbClr val="C00000"/>
                </a:solidFill>
              </a:rPr>
              <a:t>zoom in closer </a:t>
            </a:r>
            <a:r>
              <a:rPr lang="en-US" b="1" dirty="0" smtClean="0"/>
              <a:t>using the zoom tool (magnifying glass with the + inside).  Check to make sure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ALL wires </a:t>
            </a:r>
            <a:r>
              <a:rPr lang="en-US" b="1" dirty="0" smtClean="0"/>
              <a:t>are </a:t>
            </a:r>
            <a:r>
              <a:rPr lang="en-US" b="1" dirty="0" smtClean="0">
                <a:solidFill>
                  <a:srgbClr val="C00000"/>
                </a:solidFill>
              </a:rPr>
              <a:t>straight and smooth</a:t>
            </a:r>
            <a:r>
              <a:rPr lang="en-US" b="1" dirty="0" smtClean="0"/>
              <a:t>, with NO zaggy edges</a:t>
            </a:r>
            <a:endParaRPr lang="en-US" b="1" dirty="0"/>
          </a:p>
        </p:txBody>
      </p:sp>
      <p:pic>
        <p:nvPicPr>
          <p:cNvPr id="12" name="Snagit_PPTCB4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3" y="1631748"/>
            <a:ext cx="6700837" cy="3669897"/>
          </a:xfrm>
        </p:spPr>
      </p:pic>
      <p:cxnSp>
        <p:nvCxnSpPr>
          <p:cNvPr id="14" name="Straight Arrow Connector 13"/>
          <p:cNvCxnSpPr/>
          <p:nvPr/>
        </p:nvCxnSpPr>
        <p:spPr>
          <a:xfrm flipV="1">
            <a:off x="1524000" y="4295775"/>
            <a:ext cx="1219200" cy="9620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14500" y="3352800"/>
            <a:ext cx="10287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nagit_PPT43C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14" y="3295667"/>
            <a:ext cx="228571" cy="266667"/>
          </a:xfrm>
          <a:prstGeom prst="rect">
            <a:avLst/>
          </a:prstGeom>
        </p:spPr>
      </p:pic>
      <p:pic>
        <p:nvPicPr>
          <p:cNvPr id="13" name="Snagit_PPT2F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524533"/>
            <a:ext cx="228571" cy="2666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Text to</a:t>
            </a:r>
            <a:br>
              <a:rPr lang="en-US" dirty="0" smtClean="0"/>
            </a:br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the </a:t>
            </a:r>
            <a:r>
              <a:rPr lang="en-US" b="1" dirty="0" smtClean="0">
                <a:solidFill>
                  <a:srgbClr val="C00000"/>
                </a:solidFill>
              </a:rPr>
              <a:t>place text</a:t>
            </a:r>
            <a:r>
              <a:rPr lang="en-US" b="1" dirty="0" smtClean="0"/>
              <a:t> tool on the bottom left, of tool bar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2000" y="4267200"/>
            <a:ext cx="1143000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5181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Along the </a:t>
            </a:r>
            <a:r>
              <a:rPr lang="en-US" b="1" dirty="0">
                <a:solidFill>
                  <a:srgbClr val="C00000"/>
                </a:solidFill>
              </a:rPr>
              <a:t>top, on far right of tool </a:t>
            </a:r>
            <a:r>
              <a:rPr lang="en-US" b="1" dirty="0" smtClean="0">
                <a:solidFill>
                  <a:srgbClr val="C00000"/>
                </a:solidFill>
              </a:rPr>
              <a:t>bar,</a:t>
            </a:r>
            <a:r>
              <a:rPr lang="en-US" b="1" dirty="0" smtClean="0"/>
              <a:t> </a:t>
            </a:r>
            <a:r>
              <a:rPr lang="en-US" b="1" dirty="0"/>
              <a:t>type in box what </a:t>
            </a:r>
            <a:r>
              <a:rPr lang="en-US" b="1" dirty="0" smtClean="0"/>
              <a:t>you </a:t>
            </a:r>
            <a:r>
              <a:rPr lang="en-US" b="1" dirty="0"/>
              <a:t>want </a:t>
            </a:r>
            <a:r>
              <a:rPr lang="en-US" b="1" dirty="0" smtClean="0"/>
              <a:t>to place on the schematic</a:t>
            </a:r>
            <a:endParaRPr lang="en-US" b="1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2875" y="5562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 place wording </a:t>
            </a:r>
            <a:r>
              <a:rPr lang="en-US" b="1" dirty="0" smtClean="0"/>
              <a:t>just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the mouse, and </a:t>
            </a:r>
            <a:r>
              <a:rPr lang="en-US" b="1" dirty="0" smtClean="0">
                <a:solidFill>
                  <a:srgbClr val="C00000"/>
                </a:solidFill>
              </a:rPr>
              <a:t>drag</a:t>
            </a:r>
            <a:r>
              <a:rPr lang="en-US" b="1" dirty="0" smtClean="0"/>
              <a:t> it to where you want the text, </a:t>
            </a:r>
          </a:p>
          <a:p>
            <a:r>
              <a:rPr lang="en-US" b="1" dirty="0" smtClean="0"/>
              <a:t>Use </a:t>
            </a:r>
            <a:r>
              <a:rPr lang="en-US" b="1" dirty="0" smtClean="0">
                <a:solidFill>
                  <a:srgbClr val="C00000"/>
                </a:solidFill>
              </a:rPr>
              <a:t>arrow</a:t>
            </a:r>
            <a:r>
              <a:rPr lang="en-US" b="1" dirty="0" smtClean="0"/>
              <a:t>, the selection tool, to move text or delete it, when its </a:t>
            </a:r>
            <a:r>
              <a:rPr lang="en-US" b="1" dirty="0" smtClean="0">
                <a:solidFill>
                  <a:srgbClr val="0000FF"/>
                </a:solidFill>
              </a:rPr>
              <a:t>blue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099" y="17526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Selection tool</a:t>
            </a:r>
            <a:endParaRPr lang="en-US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57300" y="2133600"/>
            <a:ext cx="5715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Snagit_PPT561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56136"/>
            <a:ext cx="6266981" cy="352318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 flipV="1">
            <a:off x="8001000" y="1937266"/>
            <a:ext cx="685800" cy="32443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/>
          <a:lstStyle/>
          <a:p>
            <a:r>
              <a:rPr lang="en-US" dirty="0" smtClean="0"/>
              <a:t>Complete the Title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895475"/>
            <a:ext cx="2514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Dialog box </a:t>
            </a:r>
            <a:r>
              <a:rPr lang="en-US" b="1" dirty="0"/>
              <a:t>appears;</a:t>
            </a:r>
          </a:p>
          <a:p>
            <a:r>
              <a:rPr lang="en-US" b="1" dirty="0">
                <a:solidFill>
                  <a:srgbClr val="C00000"/>
                </a:solidFill>
              </a:rPr>
              <a:t>type</a:t>
            </a:r>
            <a:r>
              <a:rPr lang="en-US" b="1" dirty="0"/>
              <a:t> in little box at top, to say what you want to say; </a:t>
            </a:r>
            <a:r>
              <a:rPr lang="en-US" b="1" dirty="0">
                <a:solidFill>
                  <a:srgbClr val="C00000"/>
                </a:solidFill>
              </a:rPr>
              <a:t>click OK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on title block area, </a:t>
            </a:r>
            <a:r>
              <a:rPr lang="en-US" b="1" dirty="0" smtClean="0">
                <a:solidFill>
                  <a:srgbClr val="C00000"/>
                </a:solidFill>
              </a:rPr>
              <a:t>to change words</a:t>
            </a:r>
          </a:p>
          <a:p>
            <a:endParaRPr lang="en-US" b="1" dirty="0"/>
          </a:p>
          <a:p>
            <a:r>
              <a:rPr lang="en-US" b="1" dirty="0" smtClean="0"/>
              <a:t>While </a:t>
            </a:r>
            <a:r>
              <a:rPr lang="en-US" b="1" dirty="0"/>
              <a:t>it is </a:t>
            </a:r>
            <a:r>
              <a:rPr lang="en-US" b="1" dirty="0" smtClean="0">
                <a:solidFill>
                  <a:srgbClr val="0000FF"/>
                </a:solidFill>
              </a:rPr>
              <a:t>blue,</a:t>
            </a:r>
            <a:r>
              <a:rPr lang="en-US" b="1" dirty="0" smtClean="0"/>
              <a:t> use </a:t>
            </a:r>
            <a:r>
              <a:rPr lang="en-US" b="1" dirty="0" smtClean="0">
                <a:solidFill>
                  <a:srgbClr val="C00000"/>
                </a:solidFill>
              </a:rPr>
              <a:t>selection tool to center</a:t>
            </a:r>
            <a:r>
              <a:rPr lang="en-US" b="1" dirty="0" smtClean="0"/>
              <a:t> it in that area by dragging it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5802868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Title block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05600" y="5791200"/>
            <a:ext cx="12192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nagit_PPT9F4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6" y="1600200"/>
            <a:ext cx="5975504" cy="4525963"/>
          </a:xfrm>
        </p:spPr>
      </p:pic>
      <p:cxnSp>
        <p:nvCxnSpPr>
          <p:cNvPr id="13" name="Straight Arrow Connector 12"/>
          <p:cNvCxnSpPr/>
          <p:nvPr/>
        </p:nvCxnSpPr>
        <p:spPr>
          <a:xfrm flipH="1">
            <a:off x="5715000" y="3505200"/>
            <a:ext cx="838200" cy="195845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29051" y="2286000"/>
            <a:ext cx="2724149" cy="17978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0" y="44958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Student name</a:t>
            </a:r>
          </a:p>
          <a:p>
            <a:r>
              <a:rPr lang="en-US" b="1" dirty="0" smtClean="0"/>
              <a:t>goes here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24450" y="4953000"/>
            <a:ext cx="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52400"/>
            <a:ext cx="5791200" cy="1371600"/>
          </a:xfrm>
        </p:spPr>
        <p:txBody>
          <a:bodyPr/>
          <a:lstStyle/>
          <a:p>
            <a:r>
              <a:rPr lang="en-US" dirty="0" smtClean="0"/>
              <a:t>Check for errors</a:t>
            </a:r>
            <a:endParaRPr lang="en-US" dirty="0"/>
          </a:p>
        </p:txBody>
      </p:sp>
      <p:pic>
        <p:nvPicPr>
          <p:cNvPr id="4" name="Snagit_PPTFF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2" y="1752600"/>
            <a:ext cx="7738096" cy="3042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276475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Under</a:t>
            </a:r>
            <a:r>
              <a:rPr lang="en-US" b="1" dirty="0" smtClean="0">
                <a:solidFill>
                  <a:srgbClr val="C00000"/>
                </a:solidFill>
              </a:rPr>
              <a:t> file, </a:t>
            </a:r>
            <a:r>
              <a:rPr lang="en-US" b="1" dirty="0" smtClean="0"/>
              <a:t>pull down until you come to: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“Check schematic for net list errors”</a:t>
            </a:r>
          </a:p>
          <a:p>
            <a:r>
              <a:rPr lang="en-US" b="1" dirty="0"/>
              <a:t>	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on this, and see what   	appears.  You want to get the 	dialog box below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05001" y="2895600"/>
            <a:ext cx="685798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nagit_PPT6B6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47" y="3732957"/>
            <a:ext cx="3285715" cy="2123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5304472"/>
            <a:ext cx="31726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If you have errors</a:t>
            </a:r>
            <a:r>
              <a:rPr lang="en-US" b="1" dirty="0" smtClean="0"/>
              <a:t>, you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must fix them</a:t>
            </a:r>
            <a:r>
              <a:rPr lang="en-US" b="1" dirty="0" smtClean="0"/>
              <a:t>, before you </a:t>
            </a:r>
          </a:p>
          <a:p>
            <a:r>
              <a:rPr lang="en-US" b="1" dirty="0" smtClean="0"/>
              <a:t>can proceed to the PCB</a:t>
            </a:r>
          </a:p>
          <a:p>
            <a:r>
              <a:rPr lang="en-US" b="1" dirty="0" smtClean="0"/>
              <a:t>design layout – </a:t>
            </a:r>
            <a:r>
              <a:rPr lang="en-US" b="1" dirty="0" smtClean="0">
                <a:solidFill>
                  <a:srgbClr val="C00000"/>
                </a:solidFill>
              </a:rPr>
              <a:t>repeat</a:t>
            </a:r>
            <a:r>
              <a:rPr lang="en-US" b="1" dirty="0" smtClean="0"/>
              <a:t> until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NO ERRORS OR WARNING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262563" y="3455624"/>
            <a:ext cx="838200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52952" y="4731976"/>
            <a:ext cx="2914648" cy="67235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419600" y="5068154"/>
            <a:ext cx="685800" cy="48699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nagit_PPTA5D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87123"/>
            <a:ext cx="1533333" cy="590476"/>
          </a:xfrm>
          <a:prstGeom prst="rect">
            <a:avLst/>
          </a:prstGeom>
        </p:spPr>
      </p:pic>
      <p:pic>
        <p:nvPicPr>
          <p:cNvPr id="12" name="Snagit_PPTE6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" y="1400238"/>
            <a:ext cx="1533333" cy="5047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Steps required to design a </a:t>
            </a:r>
            <a:br>
              <a:rPr lang="en-US" dirty="0" smtClean="0"/>
            </a:br>
            <a:r>
              <a:rPr lang="en-US" dirty="0" smtClean="0"/>
              <a:t>Printed circuit board (PCB)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1534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1 </a:t>
            </a:r>
            <a:r>
              <a:rPr lang="en-US" dirty="0"/>
              <a:t>– </a:t>
            </a:r>
            <a:r>
              <a:rPr lang="en-US" dirty="0" smtClean="0"/>
              <a:t>Draw a </a:t>
            </a:r>
            <a:r>
              <a:rPr lang="en-US" dirty="0" smtClean="0">
                <a:solidFill>
                  <a:srgbClr val="C00000"/>
                </a:solidFill>
              </a:rPr>
              <a:t>freehand sketch </a:t>
            </a:r>
            <a:r>
              <a:rPr lang="en-US" dirty="0" smtClean="0"/>
              <a:t>of circuit</a:t>
            </a:r>
          </a:p>
          <a:p>
            <a:r>
              <a:rPr lang="en-US" dirty="0"/>
              <a:t>2 –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Capture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design </a:t>
            </a:r>
            <a:r>
              <a:rPr lang="en-US" dirty="0"/>
              <a:t>in a schematic </a:t>
            </a:r>
            <a:r>
              <a:rPr lang="en-US" dirty="0" smtClean="0"/>
              <a:t>drawing using express</a:t>
            </a:r>
            <a:r>
              <a:rPr lang="en-US" dirty="0" smtClean="0">
                <a:solidFill>
                  <a:srgbClr val="C00000"/>
                </a:solidFill>
              </a:rPr>
              <a:t>SCH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3 – Create a </a:t>
            </a:r>
            <a:r>
              <a:rPr lang="en-US" dirty="0" smtClean="0">
                <a:solidFill>
                  <a:srgbClr val="C00000"/>
                </a:solidFill>
              </a:rPr>
              <a:t>Node layout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Node list</a:t>
            </a:r>
          </a:p>
          <a:p>
            <a:r>
              <a:rPr lang="en-US" dirty="0" smtClean="0"/>
              <a:t>4 </a:t>
            </a:r>
            <a:r>
              <a:rPr lang="en-US" dirty="0"/>
              <a:t>– </a:t>
            </a:r>
            <a:r>
              <a:rPr lang="en-US" dirty="0" smtClean="0">
                <a:solidFill>
                  <a:srgbClr val="C00000"/>
                </a:solidFill>
              </a:rPr>
              <a:t>Link schematic drawing to PCB </a:t>
            </a:r>
            <a:r>
              <a:rPr lang="en-US" dirty="0" smtClean="0"/>
              <a:t>program</a:t>
            </a:r>
            <a:r>
              <a:rPr lang="en-US" dirty="0"/>
              <a:t> </a:t>
            </a:r>
            <a:r>
              <a:rPr lang="en-US" dirty="0" smtClean="0"/>
              <a:t>in express</a:t>
            </a:r>
            <a:r>
              <a:rPr lang="en-US" dirty="0" smtClean="0">
                <a:solidFill>
                  <a:srgbClr val="C00000"/>
                </a:solidFill>
              </a:rPr>
              <a:t>PCB</a:t>
            </a:r>
          </a:p>
          <a:p>
            <a:r>
              <a:rPr lang="en-US" dirty="0"/>
              <a:t>5 – </a:t>
            </a:r>
            <a:r>
              <a:rPr lang="en-US" dirty="0" smtClean="0">
                <a:solidFill>
                  <a:srgbClr val="C00000"/>
                </a:solidFill>
              </a:rPr>
              <a:t>Layout</a:t>
            </a:r>
            <a:r>
              <a:rPr lang="en-US" dirty="0" smtClean="0"/>
              <a:t> the initial </a:t>
            </a:r>
            <a:r>
              <a:rPr lang="en-US" dirty="0" smtClean="0">
                <a:solidFill>
                  <a:srgbClr val="C00000"/>
                </a:solidFill>
              </a:rPr>
              <a:t>design for a </a:t>
            </a:r>
            <a:r>
              <a:rPr lang="en-US" dirty="0">
                <a:solidFill>
                  <a:srgbClr val="C00000"/>
                </a:solidFill>
              </a:rPr>
              <a:t>PCB </a:t>
            </a:r>
            <a:r>
              <a:rPr lang="en-US" dirty="0"/>
              <a:t>in express</a:t>
            </a:r>
            <a:r>
              <a:rPr lang="en-US" dirty="0">
                <a:solidFill>
                  <a:srgbClr val="C00000"/>
                </a:solidFill>
              </a:rPr>
              <a:t>PCB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6 – </a:t>
            </a:r>
            <a:r>
              <a:rPr lang="en-US" dirty="0" smtClean="0">
                <a:solidFill>
                  <a:srgbClr val="C00000"/>
                </a:solidFill>
              </a:rPr>
              <a:t>Redraw schematic in Multisim</a:t>
            </a:r>
            <a:r>
              <a:rPr lang="en-US" dirty="0" smtClean="0"/>
              <a:t>, test it by </a:t>
            </a:r>
            <a:r>
              <a:rPr lang="en-US" dirty="0" smtClean="0">
                <a:solidFill>
                  <a:srgbClr val="C00000"/>
                </a:solidFill>
              </a:rPr>
              <a:t>simulating it 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/>
          <a:lstStyle/>
          <a:p>
            <a:r>
              <a:rPr lang="en-US" dirty="0" smtClean="0"/>
              <a:t>Complete schematic drawing of circuit</a:t>
            </a:r>
            <a:endParaRPr lang="en-US" dirty="0"/>
          </a:p>
        </p:txBody>
      </p:sp>
      <p:pic>
        <p:nvPicPr>
          <p:cNvPr id="3" name="Snagit_PPTE3CB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48" y="3791762"/>
            <a:ext cx="761905" cy="295238"/>
          </a:xfrm>
        </p:spPr>
      </p:pic>
      <p:pic>
        <p:nvPicPr>
          <p:cNvPr id="1027" name="Picture 3" descr="C:\Users\Nita Leighton\Desktop\E155_SSC jpgs &amp; a bit-map\SBVC, E155 Simple Starter Circui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8" y="1619250"/>
            <a:ext cx="874336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nagit_PPT6D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6096280"/>
            <a:ext cx="952381" cy="2761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718"/>
            <a:ext cx="8458200" cy="1371600"/>
          </a:xfrm>
        </p:spPr>
        <p:txBody>
          <a:bodyPr/>
          <a:lstStyle/>
          <a:p>
            <a:r>
              <a:rPr lang="en-US" dirty="0" smtClean="0"/>
              <a:t>PCB terminology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C00000"/>
                </a:solidFill>
              </a:rPr>
              <a:t>expressSCH</a:t>
            </a:r>
            <a:r>
              <a:rPr lang="en-US" dirty="0" smtClean="0"/>
              <a:t>, components each have </a:t>
            </a:r>
            <a:r>
              <a:rPr lang="en-US" dirty="0" smtClean="0">
                <a:solidFill>
                  <a:srgbClr val="C00000"/>
                </a:solidFill>
              </a:rPr>
              <a:t>schematic symbols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C00000"/>
                </a:solidFill>
              </a:rPr>
              <a:t>reference designators </a:t>
            </a:r>
            <a:r>
              <a:rPr lang="en-US" dirty="0" smtClean="0"/>
              <a:t>to clarify which component is being depicted.  Each component has more than one </a:t>
            </a:r>
            <a:r>
              <a:rPr lang="en-US" dirty="0" smtClean="0">
                <a:solidFill>
                  <a:srgbClr val="C00000"/>
                </a:solidFill>
              </a:rPr>
              <a:t>lead-wire (pin)</a:t>
            </a:r>
            <a:r>
              <a:rPr lang="en-US" dirty="0" smtClean="0"/>
              <a:t>, and sometimes many wires on it (depending on its function).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C00000"/>
                </a:solidFill>
              </a:rPr>
              <a:t>expressPCB</a:t>
            </a:r>
            <a:r>
              <a:rPr lang="en-US" dirty="0" smtClean="0"/>
              <a:t>, there are no schematic symbols, but rather, there are </a:t>
            </a:r>
            <a:r>
              <a:rPr lang="en-US" dirty="0" smtClean="0">
                <a:solidFill>
                  <a:srgbClr val="C00000"/>
                </a:solidFill>
              </a:rPr>
              <a:t>footprints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yellow outlines </a:t>
            </a:r>
            <a:r>
              <a:rPr lang="en-US" dirty="0" smtClean="0"/>
              <a:t>that represent the corresponding symbols from the schematic.  The </a:t>
            </a:r>
            <a:r>
              <a:rPr lang="en-US" dirty="0" smtClean="0">
                <a:solidFill>
                  <a:srgbClr val="C00000"/>
                </a:solidFill>
              </a:rPr>
              <a:t>footprints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C00000"/>
                </a:solidFill>
              </a:rPr>
              <a:t>pads</a:t>
            </a:r>
            <a:r>
              <a:rPr lang="en-US" dirty="0" smtClean="0"/>
              <a:t>, either rectangular or round, onto which each component </a:t>
            </a:r>
            <a:r>
              <a:rPr lang="en-US" dirty="0">
                <a:solidFill>
                  <a:srgbClr val="C00000"/>
                </a:solidFill>
              </a:rPr>
              <a:t>lead-wire (pin)</a:t>
            </a:r>
            <a:r>
              <a:rPr lang="en-US" dirty="0"/>
              <a:t>,</a:t>
            </a:r>
            <a:r>
              <a:rPr lang="en-US" dirty="0" smtClean="0"/>
              <a:t> will solder to the PCB.  The </a:t>
            </a:r>
            <a:r>
              <a:rPr lang="en-US" dirty="0" smtClean="0">
                <a:solidFill>
                  <a:srgbClr val="C00000"/>
                </a:solidFill>
              </a:rPr>
              <a:t>yellow outlines </a:t>
            </a:r>
            <a:r>
              <a:rPr lang="en-US" dirty="0" smtClean="0"/>
              <a:t>represent the physical border of each component body.   After </a:t>
            </a:r>
            <a:r>
              <a:rPr lang="en-US" dirty="0" smtClean="0">
                <a:solidFill>
                  <a:srgbClr val="C00000"/>
                </a:solidFill>
              </a:rPr>
              <a:t>footprints</a:t>
            </a:r>
            <a:r>
              <a:rPr lang="en-US" dirty="0" smtClean="0"/>
              <a:t> are positioned on the PCB layout, then </a:t>
            </a:r>
            <a:r>
              <a:rPr lang="en-US" dirty="0" smtClean="0">
                <a:solidFill>
                  <a:srgbClr val="C00000"/>
                </a:solidFill>
              </a:rPr>
              <a:t>traces</a:t>
            </a:r>
            <a:r>
              <a:rPr lang="en-US" dirty="0" smtClean="0"/>
              <a:t> will be placed between component pins that act like wires, to connect them.  If linked to the schematic, then each </a:t>
            </a:r>
            <a:r>
              <a:rPr lang="en-US" dirty="0" smtClean="0">
                <a:solidFill>
                  <a:srgbClr val="C00000"/>
                </a:solidFill>
              </a:rPr>
              <a:t>pin</a:t>
            </a:r>
            <a:r>
              <a:rPr lang="en-US" dirty="0" smtClean="0"/>
              <a:t> that should be connected by a series of </a:t>
            </a:r>
            <a:r>
              <a:rPr lang="en-US" dirty="0" smtClean="0">
                <a:solidFill>
                  <a:srgbClr val="C00000"/>
                </a:solidFill>
              </a:rPr>
              <a:t>traces</a:t>
            </a:r>
            <a:r>
              <a:rPr lang="en-US" dirty="0" smtClean="0"/>
              <a:t> will turn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, to help guide the designer, when </a:t>
            </a:r>
            <a:r>
              <a:rPr lang="en-US" dirty="0" smtClean="0">
                <a:solidFill>
                  <a:srgbClr val="C00000"/>
                </a:solidFill>
              </a:rPr>
              <a:t>clicked</a:t>
            </a:r>
            <a:r>
              <a:rPr lang="en-US" dirty="0" smtClean="0"/>
              <a:t> to place a </a:t>
            </a:r>
            <a:r>
              <a:rPr lang="en-US" dirty="0" smtClean="0">
                <a:solidFill>
                  <a:srgbClr val="C00000"/>
                </a:solidFill>
              </a:rPr>
              <a:t>trace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16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/>
          <a:lstStyle/>
          <a:p>
            <a:r>
              <a:rPr lang="en-US" dirty="0" smtClean="0"/>
              <a:t>Double-Sided PCB secrets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C00000"/>
                </a:solidFill>
              </a:rPr>
              <a:t>expressPCB</a:t>
            </a:r>
            <a:r>
              <a:rPr lang="en-US" dirty="0" smtClean="0"/>
              <a:t>, there will be </a:t>
            </a:r>
            <a:r>
              <a:rPr lang="en-US" dirty="0" smtClean="0">
                <a:solidFill>
                  <a:srgbClr val="C00000"/>
                </a:solidFill>
              </a:rPr>
              <a:t>copper footprint pads </a:t>
            </a:r>
            <a:r>
              <a:rPr lang="en-US" dirty="0" smtClean="0"/>
              <a:t>(pins) and </a:t>
            </a:r>
            <a:r>
              <a:rPr lang="en-US" dirty="0" smtClean="0">
                <a:solidFill>
                  <a:srgbClr val="C00000"/>
                </a:solidFill>
              </a:rPr>
              <a:t>traces</a:t>
            </a:r>
            <a:r>
              <a:rPr lang="en-US" dirty="0" smtClean="0"/>
              <a:t> (wires) on both sides of the PCB—both on </a:t>
            </a:r>
            <a:r>
              <a:rPr lang="en-US" dirty="0" smtClean="0">
                <a:solidFill>
                  <a:srgbClr val="C00000"/>
                </a:solidFill>
              </a:rPr>
              <a:t>top</a:t>
            </a:r>
            <a:r>
              <a:rPr lang="en-US" dirty="0" smtClean="0"/>
              <a:t>, and on </a:t>
            </a:r>
            <a:r>
              <a:rPr lang="en-US" dirty="0" smtClean="0">
                <a:solidFill>
                  <a:srgbClr val="C00000"/>
                </a:solidFill>
              </a:rPr>
              <a:t>bottom</a:t>
            </a:r>
            <a:r>
              <a:rPr lang="en-US" dirty="0" smtClean="0"/>
              <a:t> of the board.  The substrate of the pcb is fiberglass, epoxy, which is an insulator that holds all of the copper pads and traces on each side of the PCB.  </a:t>
            </a:r>
            <a:r>
              <a:rPr lang="en-US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 indicates copper on the </a:t>
            </a:r>
            <a:r>
              <a:rPr lang="en-US" dirty="0" smtClean="0">
                <a:solidFill>
                  <a:srgbClr val="C00000"/>
                </a:solidFill>
              </a:rPr>
              <a:t>top-side</a:t>
            </a:r>
            <a:r>
              <a:rPr lang="en-US" dirty="0" smtClean="0"/>
              <a:t> of the PCB, while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indicates copper on the </a:t>
            </a:r>
            <a:r>
              <a:rPr lang="en-US" dirty="0" smtClean="0">
                <a:solidFill>
                  <a:srgbClr val="00B050"/>
                </a:solidFill>
              </a:rPr>
              <a:t>bottom-side</a:t>
            </a:r>
            <a:r>
              <a:rPr lang="en-US" dirty="0" smtClean="0"/>
              <a:t> of the PCB.  Yellow indicates the paint that will appear on the top of the PCB, in the form of </a:t>
            </a:r>
            <a:r>
              <a:rPr lang="en-US" dirty="0" smtClean="0">
                <a:solidFill>
                  <a:srgbClr val="C00000"/>
                </a:solidFill>
              </a:rPr>
              <a:t>silk-screen nomenclature</a:t>
            </a:r>
            <a:r>
              <a:rPr lang="en-US" dirty="0" smtClean="0"/>
              <a:t> that shows each </a:t>
            </a:r>
            <a:r>
              <a:rPr lang="en-US" dirty="0" smtClean="0">
                <a:solidFill>
                  <a:srgbClr val="C00000"/>
                </a:solidFill>
              </a:rPr>
              <a:t>reference designator</a:t>
            </a:r>
            <a:r>
              <a:rPr lang="en-US" dirty="0" smtClean="0"/>
              <a:t>, as well as the outline of the body of each physical component, as it will appear when soldered to the PCB.  The </a:t>
            </a:r>
            <a:r>
              <a:rPr lang="en-US" dirty="0" smtClean="0">
                <a:solidFill>
                  <a:srgbClr val="C00000"/>
                </a:solidFill>
              </a:rPr>
              <a:t>top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bottom </a:t>
            </a:r>
            <a:r>
              <a:rPr lang="en-US" dirty="0" smtClean="0"/>
              <a:t>copper are seen as overlaying each other.  Any printing on the top of the PCB can be read normally.  But, any printing on the bottom will appear in an X-Ray view (backwards).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46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PCB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will need to open express</a:t>
            </a:r>
            <a:r>
              <a:rPr lang="en-US" dirty="0" smtClean="0">
                <a:solidFill>
                  <a:srgbClr val="C00000"/>
                </a:solidFill>
              </a:rPr>
              <a:t>PCB</a:t>
            </a:r>
            <a:r>
              <a:rPr lang="en-US" dirty="0" smtClean="0"/>
              <a:t> to link the schematic drawing to the </a:t>
            </a:r>
            <a:r>
              <a:rPr lang="en-US" dirty="0" smtClean="0">
                <a:solidFill>
                  <a:srgbClr val="C00000"/>
                </a:solidFill>
              </a:rPr>
              <a:t>PCB layout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Click on this icon                       to open the program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24150" y="2548255"/>
            <a:ext cx="1418590" cy="1475740"/>
          </a:xfrm>
          <a:prstGeom prst="rect">
            <a:avLst/>
          </a:prstGeom>
        </p:spPr>
      </p:pic>
      <p:pic>
        <p:nvPicPr>
          <p:cNvPr id="6" name="Snagit_PPT42C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3597536" cy="2867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7162" y="49530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window appears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5334000"/>
            <a:ext cx="161925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81800" cy="1371600"/>
          </a:xfrm>
        </p:spPr>
        <p:txBody>
          <a:bodyPr/>
          <a:lstStyle/>
          <a:p>
            <a:r>
              <a:rPr lang="en-US" dirty="0" smtClean="0"/>
              <a:t>Starting Express PCB</a:t>
            </a:r>
            <a:endParaRPr lang="en-US" dirty="0"/>
          </a:p>
        </p:txBody>
      </p:sp>
      <p:pic>
        <p:nvPicPr>
          <p:cNvPr id="7" name="Snagit_PPT68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7961905" cy="4438096"/>
          </a:xfrm>
        </p:spPr>
      </p:pic>
      <p:sp>
        <p:nvSpPr>
          <p:cNvPr id="8" name="TextBox 7"/>
          <p:cNvSpPr txBox="1"/>
          <p:nvPr/>
        </p:nvSpPr>
        <p:spPr>
          <a:xfrm>
            <a:off x="2286000" y="2133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</a:t>
            </a:r>
            <a:r>
              <a:rPr lang="en-US" b="1" dirty="0"/>
              <a:t>–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save as project </a:t>
            </a:r>
          </a:p>
          <a:p>
            <a:r>
              <a:rPr lang="en-US" b="1" dirty="0" smtClean="0"/>
              <a:t>Folder 5, SSC – PCB layout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3124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</a:t>
            </a:r>
            <a:r>
              <a:rPr lang="en-US" b="1" dirty="0"/>
              <a:t>–</a:t>
            </a:r>
            <a:r>
              <a:rPr lang="en-US" b="1" dirty="0" smtClean="0"/>
              <a:t> Link your </a:t>
            </a:r>
            <a:r>
              <a:rPr lang="en-US" b="1" dirty="0"/>
              <a:t>schematic </a:t>
            </a:r>
            <a:r>
              <a:rPr lang="en-US" b="1" dirty="0" smtClean="0"/>
              <a:t>drawing (</a:t>
            </a:r>
            <a:r>
              <a:rPr lang="en-US" b="1" dirty="0" smtClean="0">
                <a:solidFill>
                  <a:srgbClr val="C00000"/>
                </a:solidFill>
              </a:rPr>
              <a:t>with no errors) </a:t>
            </a:r>
            <a:r>
              <a:rPr lang="en-US" b="1" dirty="0" smtClean="0"/>
              <a:t>to this new PCB layout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219200" y="2456765"/>
            <a:ext cx="1066800" cy="3231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1981200" y="3028267"/>
            <a:ext cx="838200" cy="41909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nagit_PPTDC3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4105275"/>
            <a:ext cx="3429000" cy="26325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24525" y="3962400"/>
            <a:ext cx="334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– This dialog box </a:t>
            </a:r>
          </a:p>
          <a:p>
            <a:r>
              <a:rPr lang="en-US" b="1" dirty="0" smtClean="0"/>
              <a:t>appears, </a:t>
            </a:r>
            <a:r>
              <a:rPr lang="en-US" b="1" dirty="0" smtClean="0">
                <a:solidFill>
                  <a:srgbClr val="C00000"/>
                </a:solidFill>
              </a:rPr>
              <a:t>type in name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of sch file; </a:t>
            </a:r>
            <a:r>
              <a:rPr lang="en-US" b="1" dirty="0" smtClean="0"/>
              <a:t>then,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</a:p>
          <a:p>
            <a:r>
              <a:rPr lang="en-US" b="1" dirty="0" smtClean="0"/>
              <a:t>open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33800" y="4572000"/>
            <a:ext cx="2057400" cy="1752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48200" y="5562600"/>
            <a:ext cx="76200" cy="914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nagit_PPTE1C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2" y="5972238"/>
            <a:ext cx="1533333" cy="504762"/>
          </a:xfrm>
          <a:prstGeom prst="rect">
            <a:avLst/>
          </a:prstGeom>
        </p:spPr>
      </p:pic>
      <p:pic>
        <p:nvPicPr>
          <p:cNvPr id="4" name="Snagit_PPTF4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9" y="5943600"/>
            <a:ext cx="476191" cy="3714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6" name="Snagit_PPTB0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4685715" cy="1657143"/>
          </a:xfrm>
        </p:spPr>
      </p:pic>
      <p:sp>
        <p:nvSpPr>
          <p:cNvPr id="7" name="TextBox 6"/>
          <p:cNvSpPr txBox="1"/>
          <p:nvPr/>
        </p:nvSpPr>
        <p:spPr>
          <a:xfrm>
            <a:off x="5105400" y="2286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is the next step, </a:t>
            </a:r>
            <a:r>
              <a:rPr lang="en-US" b="1" dirty="0" smtClean="0">
                <a:solidFill>
                  <a:srgbClr val="C00000"/>
                </a:solidFill>
              </a:rPr>
              <a:t>click ok</a:t>
            </a:r>
          </a:p>
          <a:p>
            <a:r>
              <a:rPr lang="en-US" b="1" dirty="0" smtClean="0"/>
              <a:t>and you are back to the original blank layout screen which should still be up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57799" y="2238375"/>
            <a:ext cx="1118255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4419600"/>
            <a:ext cx="86358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Select ALL the necessary symbols FIRST, </a:t>
            </a:r>
            <a:r>
              <a:rPr lang="en-US" b="1" dirty="0" smtClean="0"/>
              <a:t>before laying out the design on the</a:t>
            </a:r>
          </a:p>
          <a:p>
            <a:r>
              <a:rPr lang="en-US" b="1" dirty="0" smtClean="0"/>
              <a:t>PCB for this library</a:t>
            </a:r>
          </a:p>
          <a:p>
            <a:endParaRPr lang="en-US" b="1" dirty="0"/>
          </a:p>
          <a:p>
            <a:r>
              <a:rPr lang="en-US" b="1" dirty="0" smtClean="0"/>
              <a:t>Like in express</a:t>
            </a:r>
            <a:r>
              <a:rPr lang="en-US" b="1" dirty="0" smtClean="0">
                <a:solidFill>
                  <a:srgbClr val="C00000"/>
                </a:solidFill>
              </a:rPr>
              <a:t>SCH click </a:t>
            </a:r>
            <a:r>
              <a:rPr lang="en-US" b="1" dirty="0" smtClean="0"/>
              <a:t>on this </a:t>
            </a:r>
            <a:r>
              <a:rPr lang="en-US" b="1" dirty="0" smtClean="0">
                <a:solidFill>
                  <a:srgbClr val="C00000"/>
                </a:solidFill>
              </a:rPr>
              <a:t>icon         </a:t>
            </a:r>
            <a:r>
              <a:rPr lang="en-US" b="1" dirty="0" smtClean="0"/>
              <a:t>on the </a:t>
            </a:r>
            <a:r>
              <a:rPr lang="en-US" b="1" dirty="0" smtClean="0">
                <a:solidFill>
                  <a:srgbClr val="C00000"/>
                </a:solidFill>
              </a:rPr>
              <a:t>top tool bar, 5</a:t>
            </a:r>
            <a:r>
              <a:rPr lang="en-US" b="1" baseline="30000" dirty="0" smtClean="0">
                <a:solidFill>
                  <a:srgbClr val="C00000"/>
                </a:solidFill>
              </a:rPr>
              <a:t>th</a:t>
            </a:r>
            <a:r>
              <a:rPr lang="en-US" b="1" dirty="0" smtClean="0">
                <a:solidFill>
                  <a:srgbClr val="C00000"/>
                </a:solidFill>
              </a:rPr>
              <a:t> from right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/>
              <a:t>The details for the symbols is on the following slide 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“Alphanumeric </a:t>
            </a:r>
            <a:r>
              <a:rPr lang="en-US" b="1" dirty="0">
                <a:solidFill>
                  <a:srgbClr val="C00000"/>
                </a:solidFill>
              </a:rPr>
              <a:t>components Designators for </a:t>
            </a:r>
            <a:r>
              <a:rPr lang="en-US" b="1" dirty="0" smtClean="0">
                <a:solidFill>
                  <a:srgbClr val="C00000"/>
                </a:solidFill>
              </a:rPr>
              <a:t>SSC”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" name="Snagit_PPT29A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58" y="5257800"/>
            <a:ext cx="266667" cy="2761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86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Alphanumeric </a:t>
            </a:r>
            <a:r>
              <a:rPr lang="en-US" dirty="0"/>
              <a:t>components </a:t>
            </a:r>
            <a:r>
              <a:rPr lang="en-US" dirty="0" smtClean="0"/>
              <a:t>Designators for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Express</a:t>
            </a:r>
            <a:r>
              <a:rPr lang="en-US" dirty="0" smtClean="0">
                <a:solidFill>
                  <a:srgbClr val="C00000"/>
                </a:solidFill>
              </a:rPr>
              <a:t>PCB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B1 </a:t>
            </a:r>
            <a:r>
              <a:rPr lang="en-US" dirty="0" smtClean="0"/>
              <a:t>= Battery holder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SW1</a:t>
            </a:r>
            <a:r>
              <a:rPr lang="en-US" dirty="0" smtClean="0"/>
              <a:t> = SPST Switch (part of battery holder—not separate)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D1</a:t>
            </a:r>
            <a:r>
              <a:rPr lang="en-US" dirty="0" smtClean="0"/>
              <a:t> = Semiconductor – LED, Red in color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J1</a:t>
            </a:r>
            <a:r>
              <a:rPr lang="en-US" dirty="0" smtClean="0"/>
              <a:t> = 2-pin Jack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P1</a:t>
            </a:r>
            <a:r>
              <a:rPr lang="en-US" dirty="0" smtClean="0"/>
              <a:t> = 2-pin Plug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R1</a:t>
            </a:r>
            <a:r>
              <a:rPr lang="en-US" dirty="0" smtClean="0"/>
              <a:t> = 100 Ohm, 1/4 Watt Resistor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symbols for PCB layout</a:t>
            </a:r>
            <a:endParaRPr lang="en-US" dirty="0"/>
          </a:p>
        </p:txBody>
      </p:sp>
      <p:pic>
        <p:nvPicPr>
          <p:cNvPr id="4" name="Snagit_PPTB6F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385845"/>
            <a:ext cx="6095999" cy="4042460"/>
          </a:xfrm>
        </p:spPr>
      </p:pic>
      <p:sp>
        <p:nvSpPr>
          <p:cNvPr id="5" name="TextBox 4"/>
          <p:cNvSpPr txBox="1"/>
          <p:nvPr/>
        </p:nvSpPr>
        <p:spPr>
          <a:xfrm>
            <a:off x="542925" y="176212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on this </a:t>
            </a:r>
            <a:r>
              <a:rPr lang="en-US" b="1" dirty="0" smtClean="0">
                <a:solidFill>
                  <a:srgbClr val="C00000"/>
                </a:solidFill>
              </a:rPr>
              <a:t>icon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89366" y="2131457"/>
            <a:ext cx="325234" cy="38314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72300" y="2873276"/>
            <a:ext cx="1790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Either scroll down to connectors, or</a:t>
            </a:r>
          </a:p>
          <a:p>
            <a:r>
              <a:rPr lang="en-US" b="1" dirty="0" smtClean="0"/>
              <a:t>use the </a:t>
            </a:r>
            <a:r>
              <a:rPr lang="en-US" b="1" dirty="0" smtClean="0">
                <a:solidFill>
                  <a:srgbClr val="C00000"/>
                </a:solidFill>
              </a:rPr>
              <a:t>find button</a:t>
            </a:r>
            <a:r>
              <a:rPr lang="en-US" b="1" dirty="0" smtClean="0"/>
              <a:t>; type</a:t>
            </a:r>
          </a:p>
          <a:p>
            <a:r>
              <a:rPr lang="en-US" b="1" dirty="0" smtClean="0"/>
              <a:t>name to find</a:t>
            </a:r>
          </a:p>
          <a:p>
            <a:r>
              <a:rPr lang="en-US" b="1" dirty="0" smtClean="0"/>
              <a:t>and select from</a:t>
            </a:r>
            <a:r>
              <a:rPr lang="en-US" b="1" dirty="0"/>
              <a:t> </a:t>
            </a:r>
            <a:r>
              <a:rPr lang="en-US" b="1" dirty="0" smtClean="0"/>
              <a:t>choices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7600" y="4876800"/>
            <a:ext cx="3352800" cy="68794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5334000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When symbol is</a:t>
            </a:r>
          </a:p>
          <a:p>
            <a:r>
              <a:rPr lang="en-US" b="1" dirty="0" smtClean="0"/>
              <a:t>found, click the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insert button 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486400" y="6001110"/>
            <a:ext cx="1600200" cy="998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 smtClean="0"/>
              <a:t>First Symbol</a:t>
            </a:r>
            <a:br>
              <a:rPr lang="en-US" dirty="0" smtClean="0"/>
            </a:br>
            <a:r>
              <a:rPr lang="en-US" dirty="0" smtClean="0"/>
              <a:t>Inserted on PCB layout </a:t>
            </a:r>
            <a:endParaRPr lang="en-US" dirty="0"/>
          </a:p>
        </p:txBody>
      </p:sp>
      <p:pic>
        <p:nvPicPr>
          <p:cNvPr id="4" name="Snagit_PPT14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2" y="1600200"/>
            <a:ext cx="4947138" cy="3657600"/>
          </a:xfrm>
        </p:spPr>
      </p:pic>
      <p:sp>
        <p:nvSpPr>
          <p:cNvPr id="5" name="TextBox 4"/>
          <p:cNvSpPr txBox="1"/>
          <p:nvPr/>
        </p:nvSpPr>
        <p:spPr>
          <a:xfrm>
            <a:off x="5705475" y="2190750"/>
            <a:ext cx="335014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With </a:t>
            </a:r>
            <a:r>
              <a:rPr lang="en-US" b="1" dirty="0" smtClean="0">
                <a:solidFill>
                  <a:srgbClr val="C00000"/>
                </a:solidFill>
              </a:rPr>
              <a:t>more symbols to insert</a:t>
            </a:r>
            <a:r>
              <a:rPr lang="en-US" b="1" dirty="0" smtClean="0"/>
              <a:t>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move</a:t>
            </a:r>
            <a:r>
              <a:rPr lang="en-US" b="1" dirty="0" smtClean="0"/>
              <a:t> this one over to side </a:t>
            </a:r>
          </a:p>
          <a:p>
            <a:r>
              <a:rPr lang="en-US" b="1" dirty="0" smtClean="0"/>
              <a:t>or bottom, so they will be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out of the way, and not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covering each other up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/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Layout out design </a:t>
            </a:r>
            <a:r>
              <a:rPr lang="en-US" b="1" dirty="0" smtClean="0"/>
              <a:t>in upper </a:t>
            </a:r>
          </a:p>
          <a:p>
            <a:r>
              <a:rPr lang="en-US" b="1" dirty="0" smtClean="0"/>
              <a:t>LEFT corner near hollow </a:t>
            </a:r>
          </a:p>
          <a:p>
            <a:r>
              <a:rPr lang="en-US" b="1" dirty="0" smtClean="0"/>
              <a:t>yellow corner of PCB </a:t>
            </a:r>
          </a:p>
          <a:p>
            <a:r>
              <a:rPr lang="en-US" b="1" dirty="0" smtClean="0"/>
              <a:t>outline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219200" y="2295525"/>
            <a:ext cx="609600" cy="3124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399" y="5334000"/>
            <a:ext cx="517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Look at the four corners</a:t>
            </a:r>
            <a:r>
              <a:rPr lang="en-US" b="1" dirty="0"/>
              <a:t>, </a:t>
            </a:r>
            <a:r>
              <a:rPr lang="en-US" b="1" dirty="0" smtClean="0"/>
              <a:t>three </a:t>
            </a:r>
            <a:r>
              <a:rPr lang="en-US" b="1" dirty="0"/>
              <a:t>are </a:t>
            </a:r>
            <a:r>
              <a:rPr lang="en-US" b="1" dirty="0" smtClean="0"/>
              <a:t>solid, and </a:t>
            </a:r>
            <a:r>
              <a:rPr lang="en-US" b="1" dirty="0">
                <a:solidFill>
                  <a:srgbClr val="C00000"/>
                </a:solidFill>
              </a:rPr>
              <a:t>one is </a:t>
            </a:r>
            <a:r>
              <a:rPr lang="en-US" b="1" dirty="0" smtClean="0">
                <a:solidFill>
                  <a:srgbClr val="C00000"/>
                </a:solidFill>
              </a:rPr>
              <a:t>hollow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r>
              <a:rPr lang="en-US" b="1" dirty="0"/>
              <a:t>The hollow one is at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TOP- LEFT </a:t>
            </a:r>
            <a:r>
              <a:rPr lang="en-US" b="1" dirty="0">
                <a:solidFill>
                  <a:srgbClr val="C00000"/>
                </a:solidFill>
              </a:rPr>
              <a:t>is </a:t>
            </a:r>
            <a:r>
              <a:rPr lang="en-US" b="1" dirty="0" smtClean="0">
                <a:solidFill>
                  <a:srgbClr val="C00000"/>
                </a:solidFill>
              </a:rPr>
              <a:t>stationary;</a:t>
            </a:r>
            <a:r>
              <a:rPr lang="en-US" b="1" dirty="0" smtClean="0"/>
              <a:t> it will </a:t>
            </a:r>
            <a:r>
              <a:rPr lang="en-US" b="1" dirty="0"/>
              <a:t>not </a:t>
            </a:r>
            <a:r>
              <a:rPr lang="en-US" b="1" dirty="0" smtClean="0"/>
              <a:t>move; the </a:t>
            </a:r>
            <a:r>
              <a:rPr lang="en-US" b="1" dirty="0"/>
              <a:t>other three </a:t>
            </a:r>
            <a:r>
              <a:rPr lang="en-US" b="1" dirty="0" smtClean="0"/>
              <a:t>are adjustable</a:t>
            </a:r>
            <a:endParaRPr lang="en-US" b="1" dirty="0"/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752600" y="4838700"/>
            <a:ext cx="3352800" cy="190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219200" y="4933950"/>
            <a:ext cx="609600" cy="4857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371600" y="2295525"/>
            <a:ext cx="3581400" cy="6381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19200" y="21452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Hollow corner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048000" y="2819400"/>
            <a:ext cx="2714626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Find next </a:t>
            </a:r>
            <a:br>
              <a:rPr lang="en-US" dirty="0" smtClean="0"/>
            </a:br>
            <a:r>
              <a:rPr lang="en-US" dirty="0" smtClean="0"/>
              <a:t>two component footprints</a:t>
            </a:r>
            <a:endParaRPr lang="en-US" dirty="0"/>
          </a:p>
        </p:txBody>
      </p:sp>
      <p:pic>
        <p:nvPicPr>
          <p:cNvPr id="4" name="Snagit_PPT23F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88" y="1676400"/>
            <a:ext cx="4705512" cy="2970761"/>
          </a:xfrm>
        </p:spPr>
      </p:pic>
      <p:pic>
        <p:nvPicPr>
          <p:cNvPr id="5" name="Snagit_PPT63C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343401"/>
            <a:ext cx="3657599" cy="2305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281" y="2554069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Selecting the </a:t>
            </a:r>
            <a:r>
              <a:rPr lang="en-US" b="1" dirty="0" smtClean="0">
                <a:solidFill>
                  <a:srgbClr val="C00000"/>
                </a:solidFill>
              </a:rPr>
              <a:t>resistor </a:t>
            </a:r>
            <a:r>
              <a:rPr lang="en-US" b="1" dirty="0" smtClean="0"/>
              <a:t>for</a:t>
            </a:r>
          </a:p>
          <a:p>
            <a:r>
              <a:rPr lang="en-US" b="1" dirty="0" smtClean="0"/>
              <a:t>reference designator – </a:t>
            </a:r>
            <a:r>
              <a:rPr lang="en-US" b="1" dirty="0" smtClean="0">
                <a:solidFill>
                  <a:srgbClr val="C00000"/>
                </a:solidFill>
              </a:rPr>
              <a:t>R1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3276600"/>
            <a:ext cx="17526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5183832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the </a:t>
            </a:r>
            <a:r>
              <a:rPr lang="en-US" b="1" dirty="0" smtClean="0">
                <a:solidFill>
                  <a:srgbClr val="C00000"/>
                </a:solidFill>
              </a:rPr>
              <a:t>LED</a:t>
            </a:r>
          </a:p>
          <a:p>
            <a:r>
              <a:rPr lang="en-US" b="1" dirty="0"/>
              <a:t>t</a:t>
            </a:r>
            <a:r>
              <a:rPr lang="en-US" b="1" dirty="0" smtClean="0"/>
              <a:t>o be referenced  </a:t>
            </a:r>
          </a:p>
          <a:p>
            <a:r>
              <a:rPr lang="en-US" b="1" dirty="0" smtClean="0"/>
              <a:t>as – </a:t>
            </a:r>
            <a:r>
              <a:rPr lang="en-US" b="1" dirty="0" smtClean="0">
                <a:solidFill>
                  <a:srgbClr val="C00000"/>
                </a:solidFill>
              </a:rPr>
              <a:t>D1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14800" y="6219825"/>
            <a:ext cx="16002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4876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Insert</a:t>
            </a:r>
            <a:r>
              <a:rPr lang="en-US" b="1" dirty="0" smtClean="0"/>
              <a:t> correct</a:t>
            </a:r>
          </a:p>
          <a:p>
            <a:r>
              <a:rPr lang="en-US" b="1" dirty="0"/>
              <a:t>s</a:t>
            </a:r>
            <a:r>
              <a:rPr lang="en-US" b="1" dirty="0" smtClean="0"/>
              <a:t>ymbol, then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here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238998" y="4648200"/>
            <a:ext cx="1" cy="6715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426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 with a typical</a:t>
            </a:r>
            <a:br>
              <a:rPr lang="en-US" dirty="0" smtClean="0"/>
            </a:br>
            <a:r>
              <a:rPr lang="en-US" dirty="0" smtClean="0"/>
              <a:t>Freehand Sketch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38325"/>
            <a:ext cx="167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Sketch</a:t>
            </a:r>
            <a:r>
              <a:rPr lang="en-US" b="1" dirty="0" smtClean="0"/>
              <a:t> this</a:t>
            </a:r>
          </a:p>
          <a:p>
            <a:r>
              <a:rPr lang="en-US" b="1" dirty="0" smtClean="0"/>
              <a:t>drawing onto</a:t>
            </a:r>
          </a:p>
          <a:p>
            <a:r>
              <a:rPr lang="en-US" b="1" dirty="0" smtClean="0"/>
              <a:t>a piece of paper for practice</a:t>
            </a:r>
          </a:p>
          <a:p>
            <a:endParaRPr lang="en-US" b="1" dirty="0"/>
          </a:p>
          <a:p>
            <a:r>
              <a:rPr lang="en-US" b="1" dirty="0" smtClean="0"/>
              <a:t>Sketches like this happen in industry all the time  </a:t>
            </a:r>
          </a:p>
          <a:p>
            <a:endParaRPr lang="en-US" b="1" dirty="0"/>
          </a:p>
          <a:p>
            <a:r>
              <a:rPr lang="en-US" b="1" dirty="0" smtClean="0"/>
              <a:t>Therefore, you need to </a:t>
            </a:r>
            <a:r>
              <a:rPr lang="en-US" b="1" dirty="0" smtClean="0">
                <a:solidFill>
                  <a:srgbClr val="C00000"/>
                </a:solidFill>
              </a:rPr>
              <a:t>be able to read them easily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50228"/>
            <a:ext cx="6172200" cy="482677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footprints</a:t>
            </a:r>
            <a:endParaRPr lang="en-US" dirty="0"/>
          </a:p>
        </p:txBody>
      </p:sp>
      <p:pic>
        <p:nvPicPr>
          <p:cNvPr id="4" name="Snagit_PPTAFD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7" y="1444143"/>
            <a:ext cx="6961905" cy="4990477"/>
          </a:xfrm>
        </p:spPr>
      </p:pic>
      <p:sp>
        <p:nvSpPr>
          <p:cNvPr id="5" name="TextBox 4"/>
          <p:cNvSpPr txBox="1"/>
          <p:nvPr/>
        </p:nvSpPr>
        <p:spPr>
          <a:xfrm>
            <a:off x="3733800" y="200007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Double click </a:t>
            </a:r>
            <a:r>
              <a:rPr lang="en-US" b="1" dirty="0" smtClean="0"/>
              <a:t>on footprint, and this </a:t>
            </a:r>
            <a:r>
              <a:rPr lang="en-US" b="1" dirty="0" smtClean="0">
                <a:solidFill>
                  <a:srgbClr val="C00000"/>
                </a:solidFill>
              </a:rPr>
              <a:t>dialog box </a:t>
            </a:r>
            <a:r>
              <a:rPr lang="en-US" b="1" dirty="0" smtClean="0"/>
              <a:t>comes up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2057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Type</a:t>
            </a:r>
            <a:r>
              <a:rPr lang="en-US" b="1" dirty="0" smtClean="0"/>
              <a:t> in the</a:t>
            </a:r>
          </a:p>
          <a:p>
            <a:r>
              <a:rPr lang="en-US" b="1" dirty="0" smtClean="0"/>
              <a:t>reference</a:t>
            </a:r>
          </a:p>
          <a:p>
            <a:r>
              <a:rPr lang="en-US" b="1" dirty="0" smtClean="0"/>
              <a:t>designator,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D1; click ok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3962400"/>
            <a:ext cx="129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Repeat</a:t>
            </a:r>
          </a:p>
          <a:p>
            <a:r>
              <a:rPr lang="en-US" b="1" dirty="0" smtClean="0"/>
              <a:t>this </a:t>
            </a:r>
          </a:p>
          <a:p>
            <a:r>
              <a:rPr lang="en-US" b="1" dirty="0" smtClean="0"/>
              <a:t>process until </a:t>
            </a:r>
            <a:r>
              <a:rPr lang="en-US" b="1" dirty="0" smtClean="0">
                <a:solidFill>
                  <a:srgbClr val="C00000"/>
                </a:solidFill>
              </a:rPr>
              <a:t>ALL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footprints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are labeled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895600"/>
            <a:ext cx="381000" cy="914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800600" y="3257729"/>
            <a:ext cx="2514600" cy="17240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43400" y="4278362"/>
            <a:ext cx="1485900" cy="15890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2590710"/>
            <a:ext cx="762000" cy="38580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labeled</a:t>
            </a:r>
            <a:br>
              <a:rPr lang="en-US" dirty="0" smtClean="0"/>
            </a:br>
            <a:r>
              <a:rPr lang="en-US" b="1" dirty="0"/>
              <a:t>footprint </a:t>
            </a:r>
            <a:r>
              <a:rPr lang="en-US" dirty="0" smtClean="0"/>
              <a:t>symbols</a:t>
            </a:r>
            <a:endParaRPr lang="en-US" dirty="0"/>
          </a:p>
        </p:txBody>
      </p:sp>
      <p:pic>
        <p:nvPicPr>
          <p:cNvPr id="4" name="Snagit_PPT36A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2217295" cy="1905000"/>
          </a:xfrm>
        </p:spPr>
      </p:pic>
      <p:sp>
        <p:nvSpPr>
          <p:cNvPr id="5" name="TextBox 4"/>
          <p:cNvSpPr txBox="1"/>
          <p:nvPr/>
        </p:nvSpPr>
        <p:spPr>
          <a:xfrm>
            <a:off x="1981200" y="1829484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footprints</a:t>
            </a:r>
          </a:p>
          <a:p>
            <a:r>
              <a:rPr lang="en-US" b="1" dirty="0" smtClean="0"/>
              <a:t>are labeled</a:t>
            </a:r>
            <a:endParaRPr lang="en-US" b="1" dirty="0"/>
          </a:p>
        </p:txBody>
      </p:sp>
      <p:pic>
        <p:nvPicPr>
          <p:cNvPr id="6" name="Snagit_PPTE1C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200"/>
            <a:ext cx="4428572" cy="3504762"/>
          </a:xfrm>
          <a:prstGeom prst="rect">
            <a:avLst/>
          </a:prstGeom>
        </p:spPr>
      </p:pic>
      <p:pic>
        <p:nvPicPr>
          <p:cNvPr id="7" name="Snagit_PPTB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9" y="3886200"/>
            <a:ext cx="2476191" cy="242857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055128" y="2514600"/>
            <a:ext cx="809317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8600" y="51816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 rotate, </a:t>
            </a:r>
            <a:r>
              <a:rPr lang="en-US" b="1" dirty="0" smtClean="0"/>
              <a:t>right click while mouse is</a:t>
            </a:r>
          </a:p>
          <a:p>
            <a:r>
              <a:rPr lang="en-US" b="1" dirty="0" smtClean="0"/>
              <a:t>touching symbol. The large dialog box appears, </a:t>
            </a:r>
            <a:r>
              <a:rPr lang="en-US" b="1" dirty="0" smtClean="0">
                <a:solidFill>
                  <a:srgbClr val="C00000"/>
                </a:solidFill>
              </a:rPr>
              <a:t>click rotate component.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Small box appears and </a:t>
            </a:r>
            <a:r>
              <a:rPr lang="en-US" b="1" dirty="0" smtClean="0">
                <a:solidFill>
                  <a:srgbClr val="C00000"/>
                </a:solidFill>
              </a:rPr>
              <a:t>choose direction with text this time, repeat as necessary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772400" y="3662295"/>
            <a:ext cx="665888" cy="151930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13467" y="4648200"/>
            <a:ext cx="777533" cy="118387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089493" y="4226330"/>
            <a:ext cx="1788940" cy="217447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nagit_PPT84A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5782"/>
            <a:ext cx="3505200" cy="43319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or flip</a:t>
            </a:r>
            <a:br>
              <a:rPr lang="en-US" dirty="0" smtClean="0"/>
            </a:br>
            <a:r>
              <a:rPr lang="en-US" b="1" dirty="0" smtClean="0"/>
              <a:t>footprints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133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can rotate and flip these footprints, </a:t>
            </a:r>
            <a:r>
              <a:rPr lang="en-US" b="1" dirty="0"/>
              <a:t>like </a:t>
            </a:r>
            <a:r>
              <a:rPr lang="en-US" b="1" dirty="0" smtClean="0"/>
              <a:t>shown on slide </a:t>
            </a:r>
            <a:r>
              <a:rPr lang="en-US" b="1" dirty="0" smtClean="0">
                <a:solidFill>
                  <a:srgbClr val="C00000"/>
                </a:solidFill>
              </a:rPr>
              <a:t>31, “</a:t>
            </a:r>
            <a:r>
              <a:rPr lang="en-US" b="1" dirty="0">
                <a:solidFill>
                  <a:srgbClr val="C00000"/>
                </a:solidFill>
              </a:rPr>
              <a:t>Rotate </a:t>
            </a:r>
            <a:r>
              <a:rPr lang="en-US" b="1" dirty="0" smtClean="0">
                <a:solidFill>
                  <a:srgbClr val="C00000"/>
                </a:solidFill>
              </a:rPr>
              <a:t>labeled footprint symbols”, </a:t>
            </a:r>
            <a:r>
              <a:rPr lang="en-US" b="1" dirty="0" smtClean="0"/>
              <a:t>in express</a:t>
            </a:r>
            <a:r>
              <a:rPr lang="en-US" b="1" dirty="0" smtClean="0">
                <a:solidFill>
                  <a:srgbClr val="C00000"/>
                </a:solidFill>
              </a:rPr>
              <a:t>SCH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298" y="4724400"/>
            <a:ext cx="3162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Then, place </a:t>
            </a:r>
            <a:r>
              <a:rPr lang="en-US" b="1" dirty="0"/>
              <a:t>footprints in </a:t>
            </a:r>
            <a:r>
              <a:rPr lang="en-US" b="1" dirty="0" smtClean="0"/>
              <a:t>a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design layout </a:t>
            </a:r>
            <a:r>
              <a:rPr lang="en-US" b="1" dirty="0" smtClean="0"/>
              <a:t>that will be</a:t>
            </a:r>
          </a:p>
          <a:p>
            <a:r>
              <a:rPr lang="en-US" b="1" dirty="0" smtClean="0"/>
              <a:t>functional</a:t>
            </a:r>
            <a:endParaRPr lang="en-US" b="1" dirty="0"/>
          </a:p>
        </p:txBody>
      </p:sp>
      <p:pic>
        <p:nvPicPr>
          <p:cNvPr id="9" name="Snagit_PPT9FB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62399"/>
            <a:ext cx="2362201" cy="2542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6200" y="48768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D1</a:t>
            </a:r>
            <a:r>
              <a:rPr lang="en-US" b="1" dirty="0" smtClean="0"/>
              <a:t> is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FLIPPED</a:t>
            </a:r>
          </a:p>
          <a:p>
            <a:r>
              <a:rPr lang="en-US" b="1" dirty="0" smtClean="0"/>
              <a:t>in final</a:t>
            </a:r>
          </a:p>
          <a:p>
            <a:r>
              <a:rPr lang="en-US" b="1" dirty="0" smtClean="0"/>
              <a:t>layout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133600" y="3962399"/>
            <a:ext cx="228600" cy="76200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48024" y="5514469"/>
            <a:ext cx="3228976" cy="35293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DEB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6197679" cy="37390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Corner Mounts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382619"/>
            <a:ext cx="14798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on</a:t>
            </a:r>
          </a:p>
          <a:p>
            <a:r>
              <a:rPr lang="en-US" b="1" dirty="0" smtClean="0"/>
              <a:t>this </a:t>
            </a:r>
            <a:r>
              <a:rPr lang="en-US" b="1" dirty="0" smtClean="0">
                <a:solidFill>
                  <a:srgbClr val="C00000"/>
                </a:solidFill>
              </a:rPr>
              <a:t>icon</a:t>
            </a:r>
            <a:r>
              <a:rPr lang="en-US" b="1" dirty="0" smtClean="0"/>
              <a:t> to </a:t>
            </a:r>
          </a:p>
          <a:p>
            <a:r>
              <a:rPr lang="en-US" b="1" dirty="0" smtClean="0"/>
              <a:t>get the</a:t>
            </a:r>
          </a:p>
          <a:p>
            <a:r>
              <a:rPr lang="en-US" b="1" dirty="0" smtClean="0"/>
              <a:t>drop down</a:t>
            </a:r>
          </a:p>
          <a:p>
            <a:r>
              <a:rPr lang="en-US" b="1" dirty="0" smtClean="0"/>
              <a:t>menu on</a:t>
            </a:r>
          </a:p>
          <a:p>
            <a:r>
              <a:rPr lang="en-US" b="1" dirty="0" smtClean="0"/>
              <a:t>Right; then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select</a:t>
            </a:r>
            <a:r>
              <a:rPr lang="en-US" b="1" dirty="0" smtClean="0"/>
              <a:t> the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pad shape </a:t>
            </a:r>
          </a:p>
          <a:p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size</a:t>
            </a:r>
          </a:p>
          <a:p>
            <a:r>
              <a:rPr lang="en-US" b="1" dirty="0" smtClean="0"/>
              <a:t>desired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3048000"/>
            <a:ext cx="381000" cy="152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33207" y="2209800"/>
            <a:ext cx="1258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size: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0.250” 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/>
              <a:t>round pad with </a:t>
            </a:r>
            <a:r>
              <a:rPr lang="en-US" b="1" dirty="0" smtClean="0">
                <a:solidFill>
                  <a:srgbClr val="C00000"/>
                </a:solidFill>
              </a:rPr>
              <a:t>0.150”</a:t>
            </a:r>
          </a:p>
          <a:p>
            <a:r>
              <a:rPr lang="en-US" b="1" dirty="0" smtClean="0"/>
              <a:t>Hole,</a:t>
            </a:r>
          </a:p>
          <a:p>
            <a:r>
              <a:rPr lang="en-US" b="1" dirty="0" smtClean="0"/>
              <a:t>works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543802" y="2247900"/>
            <a:ext cx="85238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Snagit_PPTD16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4710857"/>
            <a:ext cx="2604986" cy="1786501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5334000" y="5172133"/>
            <a:ext cx="666750" cy="20580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Snagit_PPT20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92233"/>
            <a:ext cx="2704972" cy="2642357"/>
          </a:xfrm>
          <a:prstGeom prst="rect">
            <a:avLst/>
          </a:prstGeom>
        </p:spPr>
      </p:pic>
      <p:pic>
        <p:nvPicPr>
          <p:cNvPr id="29" name="Snagit_PPTB6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705467"/>
            <a:ext cx="390476" cy="933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7425" y="503459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Then,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place pads;</a:t>
            </a:r>
            <a:r>
              <a:rPr lang="en-US" b="1" dirty="0" smtClean="0"/>
              <a:t> adjust with selection tool.  At least three pads determine a plane, when well distributed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/>
          <a:lstStyle/>
          <a:p>
            <a:r>
              <a:rPr lang="en-US" dirty="0" smtClean="0"/>
              <a:t>Placing Traces (wires)</a:t>
            </a:r>
            <a:endParaRPr lang="en-US" dirty="0"/>
          </a:p>
        </p:txBody>
      </p:sp>
      <p:pic>
        <p:nvPicPr>
          <p:cNvPr id="7" name="Snagit_PPTDA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48437"/>
            <a:ext cx="3728733" cy="2466363"/>
          </a:xfrm>
        </p:spPr>
      </p:pic>
      <p:pic>
        <p:nvPicPr>
          <p:cNvPr id="8" name="Snagit_PPT49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793503" cy="2367206"/>
          </a:xfrm>
          <a:prstGeom prst="rect">
            <a:avLst/>
          </a:prstGeom>
        </p:spPr>
      </p:pic>
      <p:pic>
        <p:nvPicPr>
          <p:cNvPr id="9" name="Snagit_PPT2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84396"/>
            <a:ext cx="3366810" cy="2292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1447800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Trace 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28461" y="3276600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Trace 2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6324600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Trace 3</a:t>
            </a:r>
            <a:endParaRPr lang="en-US" b="1" dirty="0"/>
          </a:p>
        </p:txBody>
      </p:sp>
      <p:pic>
        <p:nvPicPr>
          <p:cNvPr id="14" name="Snagit_PPTC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0"/>
            <a:ext cx="304762" cy="3047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8200" y="1518761"/>
            <a:ext cx="3942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this </a:t>
            </a:r>
            <a:r>
              <a:rPr lang="en-US" b="1" dirty="0" smtClean="0">
                <a:solidFill>
                  <a:srgbClr val="C00000"/>
                </a:solidFill>
              </a:rPr>
              <a:t>icon</a:t>
            </a:r>
            <a:r>
              <a:rPr lang="en-US" b="1" dirty="0" smtClean="0"/>
              <a:t>        to </a:t>
            </a:r>
            <a:r>
              <a:rPr lang="en-US" b="1" dirty="0" smtClean="0">
                <a:solidFill>
                  <a:srgbClr val="C00000"/>
                </a:solidFill>
              </a:rPr>
              <a:t>place a trace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this </a:t>
            </a:r>
            <a:r>
              <a:rPr lang="en-US" b="1" dirty="0" smtClean="0">
                <a:solidFill>
                  <a:srgbClr val="C00000"/>
                </a:solidFill>
              </a:rPr>
              <a:t>icon</a:t>
            </a:r>
            <a:r>
              <a:rPr lang="en-US" b="1" dirty="0" smtClean="0"/>
              <a:t>        for </a:t>
            </a:r>
            <a:r>
              <a:rPr lang="en-US" b="1" dirty="0" smtClean="0">
                <a:solidFill>
                  <a:srgbClr val="C00000"/>
                </a:solidFill>
              </a:rPr>
              <a:t>green trace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16" name="Snagit_PPT3F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5" y="1905000"/>
            <a:ext cx="228571" cy="2000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2819400" y="5867400"/>
            <a:ext cx="174369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239001" y="3461266"/>
            <a:ext cx="48946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24050" y="1817132"/>
            <a:ext cx="133350" cy="62495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52705" y="4953000"/>
            <a:ext cx="3957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blue</a:t>
            </a:r>
            <a:r>
              <a:rPr lang="en-US" b="1" dirty="0" smtClean="0"/>
              <a:t> dots appear, tell you what </a:t>
            </a:r>
            <a:r>
              <a:rPr lang="en-US" b="1" dirty="0" smtClean="0">
                <a:solidFill>
                  <a:srgbClr val="C00000"/>
                </a:solidFill>
              </a:rPr>
              <a:t>pads</a:t>
            </a:r>
            <a:r>
              <a:rPr lang="en-US" b="1" dirty="0" smtClean="0"/>
              <a:t> on what </a:t>
            </a:r>
            <a:r>
              <a:rPr lang="en-US" b="1" dirty="0" smtClean="0">
                <a:solidFill>
                  <a:srgbClr val="C00000"/>
                </a:solidFill>
              </a:rPr>
              <a:t>footprints</a:t>
            </a:r>
            <a:r>
              <a:rPr lang="en-US" b="1" dirty="0" smtClean="0"/>
              <a:t> to connect with </a:t>
            </a:r>
            <a:r>
              <a:rPr lang="en-US" b="1" dirty="0" smtClean="0">
                <a:solidFill>
                  <a:srgbClr val="C00000"/>
                </a:solidFill>
              </a:rPr>
              <a:t>traces</a:t>
            </a:r>
            <a:r>
              <a:rPr lang="en-US" b="1" dirty="0" smtClean="0"/>
              <a:t> after you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on any one of those </a:t>
            </a:r>
            <a:r>
              <a:rPr lang="en-US" b="1" dirty="0" smtClean="0">
                <a:solidFill>
                  <a:srgbClr val="C00000"/>
                </a:solidFill>
              </a:rPr>
              <a:t>pads (pins)</a:t>
            </a:r>
            <a:r>
              <a:rPr lang="en-US" b="1" dirty="0" smtClean="0"/>
              <a:t>.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4191000"/>
            <a:ext cx="45028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If the layout</a:t>
            </a:r>
            <a:br>
              <a:rPr lang="en-US" dirty="0" smtClean="0"/>
            </a:br>
            <a:r>
              <a:rPr lang="en-US" dirty="0" smtClean="0"/>
              <a:t>disappears from screen</a:t>
            </a:r>
            <a:endParaRPr lang="en-US" dirty="0"/>
          </a:p>
        </p:txBody>
      </p:sp>
      <p:pic>
        <p:nvPicPr>
          <p:cNvPr id="4" name="Snagit_PPTF85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3124200" cy="3862927"/>
          </a:xfrm>
        </p:spPr>
      </p:pic>
      <p:pic>
        <p:nvPicPr>
          <p:cNvPr id="5" name="Snagit_PPTABF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2285714" cy="2095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181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your </a:t>
            </a:r>
            <a:r>
              <a:rPr lang="en-US" b="1" dirty="0" smtClean="0">
                <a:solidFill>
                  <a:srgbClr val="C00000"/>
                </a:solidFill>
              </a:rPr>
              <a:t>layout </a:t>
            </a:r>
            <a:r>
              <a:rPr lang="en-US" b="1" dirty="0" smtClean="0"/>
              <a:t>disappears off the screen,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on </a:t>
            </a:r>
            <a:r>
              <a:rPr lang="en-US" b="1" dirty="0" smtClean="0">
                <a:solidFill>
                  <a:srgbClr val="C00000"/>
                </a:solidFill>
              </a:rPr>
              <a:t>view</a:t>
            </a:r>
            <a:r>
              <a:rPr lang="en-US" b="1" dirty="0" smtClean="0"/>
              <a:t> on top tool bar, and this box pops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4252436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Choose </a:t>
            </a: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Zoom </a:t>
            </a:r>
            <a:r>
              <a:rPr lang="en-US" b="1" dirty="0">
                <a:solidFill>
                  <a:srgbClr val="C00000"/>
                </a:solidFill>
              </a:rPr>
              <a:t>T</a:t>
            </a:r>
            <a:r>
              <a:rPr lang="en-US" b="1" dirty="0" smtClean="0">
                <a:solidFill>
                  <a:srgbClr val="C00000"/>
                </a:solidFill>
              </a:rPr>
              <a:t>o Fit </a:t>
            </a:r>
            <a:r>
              <a:rPr lang="en-US" b="1" dirty="0"/>
              <a:t>and all </a:t>
            </a:r>
            <a:endParaRPr lang="en-US" b="1" dirty="0" smtClean="0"/>
          </a:p>
          <a:p>
            <a:r>
              <a:rPr lang="en-US" b="1" dirty="0" smtClean="0"/>
              <a:t>re-appears </a:t>
            </a:r>
            <a:endParaRPr lang="en-US" b="1" dirty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324600" y="2590800"/>
            <a:ext cx="1371600" cy="1828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286000" y="4419600"/>
            <a:ext cx="381000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40D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2" y="1714866"/>
            <a:ext cx="5991008" cy="2628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Text</a:t>
            </a:r>
            <a:endParaRPr lang="en-US" dirty="0"/>
          </a:p>
        </p:txBody>
      </p:sp>
      <p:pic>
        <p:nvPicPr>
          <p:cNvPr id="4" name="Snagit_PPTBDD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84358"/>
            <a:ext cx="5399886" cy="2557412"/>
          </a:xfrm>
        </p:spPr>
      </p:pic>
      <p:sp>
        <p:nvSpPr>
          <p:cNvPr id="7" name="TextBox 6"/>
          <p:cNvSpPr txBox="1"/>
          <p:nvPr/>
        </p:nvSpPr>
        <p:spPr>
          <a:xfrm>
            <a:off x="762000" y="47244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1 - Click</a:t>
            </a:r>
            <a:r>
              <a:rPr lang="en-US" b="1" dirty="0" smtClean="0"/>
              <a:t> on the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Place text icon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C00000"/>
                </a:solidFill>
              </a:rPr>
              <a:t>2 - Type </a:t>
            </a:r>
            <a:r>
              <a:rPr lang="en-US" b="1" dirty="0" smtClean="0"/>
              <a:t>text in box </a:t>
            </a:r>
          </a:p>
          <a:p>
            <a:r>
              <a:rPr lang="en-US" b="1" dirty="0" smtClean="0"/>
              <a:t>on </a:t>
            </a:r>
            <a:r>
              <a:rPr lang="en-US" b="1" dirty="0" smtClean="0">
                <a:solidFill>
                  <a:srgbClr val="C00000"/>
                </a:solidFill>
              </a:rPr>
              <a:t>top tool bar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38200" y="4343400"/>
            <a:ext cx="3810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2286000"/>
            <a:ext cx="139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Typed here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6324600" y="2209800"/>
            <a:ext cx="457200" cy="2608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24274" y="3200400"/>
            <a:ext cx="526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3 - </a:t>
            </a:r>
            <a:r>
              <a:rPr lang="en-US" b="1" dirty="0" smtClean="0"/>
              <a:t>First text placed on PCB, is in mirror image (reversed) on bottom of PCB (X-Ray view)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276600" y="3476030"/>
            <a:ext cx="685798" cy="4249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7000" y="52578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5 -</a:t>
            </a:r>
            <a:r>
              <a:rPr lang="en-US" b="1" dirty="0" smtClean="0"/>
              <a:t> Last text placed, </a:t>
            </a:r>
          </a:p>
          <a:p>
            <a:r>
              <a:rPr lang="en-US" b="1" dirty="0" smtClean="0"/>
              <a:t>it will also be green </a:t>
            </a:r>
          </a:p>
          <a:p>
            <a:r>
              <a:rPr lang="en-US" b="1" dirty="0" smtClean="0"/>
              <a:t>when </a:t>
            </a:r>
            <a:r>
              <a:rPr lang="en-US" b="1" dirty="0" smtClean="0">
                <a:solidFill>
                  <a:srgbClr val="C00000"/>
                </a:solidFill>
              </a:rPr>
              <a:t>clicked after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being placed </a:t>
            </a:r>
            <a:r>
              <a:rPr lang="en-US" b="1" dirty="0"/>
              <a:t>(X-Ray </a:t>
            </a:r>
            <a:r>
              <a:rPr lang="en-US" b="1" dirty="0" smtClean="0"/>
              <a:t>view, PCB bottom)</a:t>
            </a:r>
            <a:endParaRPr lang="en-US" b="1" dirty="0"/>
          </a:p>
          <a:p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124575" y="5436632"/>
            <a:ext cx="381000" cy="27836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4572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4 - </a:t>
            </a:r>
            <a:r>
              <a:rPr lang="en-US" b="1" dirty="0" smtClean="0"/>
              <a:t>Second text placed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105400" y="4724400"/>
            <a:ext cx="381000" cy="27836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58200" cy="1371600"/>
          </a:xfrm>
        </p:spPr>
        <p:txBody>
          <a:bodyPr/>
          <a:lstStyle/>
          <a:p>
            <a:r>
              <a:rPr lang="en-US" dirty="0" smtClean="0"/>
              <a:t>Shrink the PCB size (border)</a:t>
            </a:r>
            <a:endParaRPr lang="en-US" dirty="0"/>
          </a:p>
        </p:txBody>
      </p:sp>
      <p:pic>
        <p:nvPicPr>
          <p:cNvPr id="4" name="Snagit_PPTF07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69630"/>
            <a:ext cx="3389115" cy="2189675"/>
          </a:xfrm>
        </p:spPr>
      </p:pic>
      <p:pic>
        <p:nvPicPr>
          <p:cNvPr id="5" name="Snagit_PPT9A5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701" y="1524000"/>
            <a:ext cx="1446905" cy="2362200"/>
          </a:xfrm>
          <a:prstGeom prst="rect">
            <a:avLst/>
          </a:prstGeom>
        </p:spPr>
      </p:pic>
      <p:pic>
        <p:nvPicPr>
          <p:cNvPr id="6" name="Snagit_PPT9B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0"/>
            <a:ext cx="1530158" cy="2480937"/>
          </a:xfrm>
          <a:prstGeom prst="rect">
            <a:avLst/>
          </a:prstGeom>
        </p:spPr>
      </p:pic>
      <p:pic>
        <p:nvPicPr>
          <p:cNvPr id="7" name="Snagit_PPT588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22" y="3886200"/>
            <a:ext cx="3681049" cy="26784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7621" y="15240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Pull in one </a:t>
            </a:r>
          </a:p>
          <a:p>
            <a:r>
              <a:rPr lang="en-US" b="1" dirty="0" smtClean="0"/>
              <a:t>corner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24475" y="2657475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Pull in the</a:t>
            </a:r>
          </a:p>
          <a:p>
            <a:r>
              <a:rPr lang="en-US" b="1" dirty="0" smtClean="0"/>
              <a:t>second </a:t>
            </a:r>
          </a:p>
          <a:p>
            <a:r>
              <a:rPr lang="en-US" b="1" dirty="0" smtClean="0"/>
              <a:t>corner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75468" y="3581400"/>
            <a:ext cx="12875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Pull in the</a:t>
            </a:r>
          </a:p>
          <a:p>
            <a:r>
              <a:rPr lang="en-US" b="1" dirty="0" smtClean="0"/>
              <a:t>third </a:t>
            </a:r>
          </a:p>
          <a:p>
            <a:r>
              <a:rPr lang="en-US" b="1" dirty="0" smtClean="0"/>
              <a:t>corner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0669" y="5029200"/>
            <a:ext cx="25442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Keep </a:t>
            </a:r>
            <a:r>
              <a:rPr lang="en-US" b="1" dirty="0" smtClean="0">
                <a:solidFill>
                  <a:srgbClr val="C00000"/>
                </a:solidFill>
              </a:rPr>
              <a:t>trimming off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extra space</a:t>
            </a:r>
            <a:r>
              <a:rPr lang="en-US" b="1" dirty="0" smtClean="0"/>
              <a:t>, leave</a:t>
            </a:r>
          </a:p>
          <a:p>
            <a:r>
              <a:rPr lang="en-US" b="1" dirty="0" smtClean="0"/>
              <a:t>a tiny margin, as </a:t>
            </a:r>
          </a:p>
          <a:p>
            <a:r>
              <a:rPr lang="en-US" b="1" dirty="0" smtClean="0"/>
              <a:t>seen on this zoomed-</a:t>
            </a:r>
          </a:p>
          <a:p>
            <a:r>
              <a:rPr lang="en-US" b="1" dirty="0" smtClean="0"/>
              <a:t>in view 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45305" y="5718791"/>
            <a:ext cx="480404" cy="14161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19000" y="3924300"/>
            <a:ext cx="493643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16606" y="3580805"/>
            <a:ext cx="193594" cy="19109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867146" y="1847165"/>
            <a:ext cx="493643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Node-listing Method </a:t>
            </a:r>
            <a:r>
              <a:rPr lang="en-US" sz="2000" dirty="0" smtClean="0"/>
              <a:t>(1)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572000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 smtClean="0"/>
              <a:t>Methods used in node-listing:</a:t>
            </a:r>
          </a:p>
          <a:p>
            <a:r>
              <a:rPr lang="en-US" sz="4000" dirty="0" smtClean="0"/>
              <a:t>Draw color lines (loops) from one component to next,  </a:t>
            </a:r>
            <a:r>
              <a:rPr lang="en-US" sz="4000" dirty="0" smtClean="0">
                <a:solidFill>
                  <a:srgbClr val="C00000"/>
                </a:solidFill>
              </a:rPr>
              <a:t>BUT DO NOT CROSS any wire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until you get to a component</a:t>
            </a:r>
            <a:r>
              <a:rPr lang="en-US" sz="4000" dirty="0" smtClean="0"/>
              <a:t>.  A component or device is </a:t>
            </a:r>
            <a:r>
              <a:rPr lang="en-US" sz="4000" dirty="0"/>
              <a:t>called a </a:t>
            </a:r>
            <a:r>
              <a:rPr lang="en-US" sz="4000" u="sng" dirty="0" smtClean="0"/>
              <a:t>constituent</a:t>
            </a:r>
            <a:r>
              <a:rPr lang="en-US" sz="4000" dirty="0" smtClean="0"/>
              <a:t> </a:t>
            </a:r>
            <a:r>
              <a:rPr lang="en-US" sz="4000" dirty="0"/>
              <a:t>which is a member of one or more nodes</a:t>
            </a:r>
            <a:endParaRPr lang="en-US" sz="4000" dirty="0" smtClean="0"/>
          </a:p>
          <a:p>
            <a:r>
              <a:rPr lang="en-US" sz="4000" dirty="0" smtClean="0"/>
              <a:t>Count the number of constituents in each node, write the number of them at end of node list in brackets </a:t>
            </a:r>
            <a:r>
              <a:rPr lang="en-US" sz="4000" dirty="0" smtClean="0">
                <a:solidFill>
                  <a:srgbClr val="C00000"/>
                </a:solidFill>
              </a:rPr>
              <a:t>{ }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Number the nodes </a:t>
            </a:r>
            <a:r>
              <a:rPr lang="en-US" sz="4000" dirty="0" smtClean="0"/>
              <a:t>around the circuit.  Follow a logical pattern.</a:t>
            </a:r>
          </a:p>
          <a:p>
            <a:r>
              <a:rPr lang="en-US" sz="4000" dirty="0" smtClean="0"/>
              <a:t>Indicate in what area of the schematic the node is </a:t>
            </a:r>
            <a:r>
              <a:rPr lang="en-US" sz="4000" dirty="0" smtClean="0">
                <a:solidFill>
                  <a:srgbClr val="C00000"/>
                </a:solidFill>
              </a:rPr>
              <a:t>locate</a:t>
            </a:r>
            <a:r>
              <a:rPr lang="en-US" sz="4000" dirty="0" smtClean="0"/>
              <a:t> (map)</a:t>
            </a:r>
          </a:p>
          <a:p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C00000"/>
                </a:solidFill>
              </a:rPr>
              <a:t>CL</a:t>
            </a:r>
            <a:r>
              <a:rPr lang="en-US" sz="4000" dirty="0" smtClean="0"/>
              <a:t> = </a:t>
            </a:r>
            <a:r>
              <a:rPr lang="en-US" sz="4000" dirty="0" smtClean="0">
                <a:solidFill>
                  <a:srgbClr val="C00000"/>
                </a:solidFill>
              </a:rPr>
              <a:t>C</a:t>
            </a:r>
            <a:r>
              <a:rPr lang="en-US" sz="4000" dirty="0" smtClean="0"/>
              <a:t>enter </a:t>
            </a:r>
            <a:r>
              <a:rPr lang="en-US" sz="4000" dirty="0" smtClean="0">
                <a:solidFill>
                  <a:srgbClr val="C00000"/>
                </a:solidFill>
              </a:rPr>
              <a:t>L</a:t>
            </a:r>
            <a:r>
              <a:rPr lang="en-US" sz="4000" dirty="0" smtClean="0"/>
              <a:t>eft area; </a:t>
            </a:r>
            <a:r>
              <a:rPr lang="en-US" sz="4000" dirty="0" smtClean="0">
                <a:solidFill>
                  <a:srgbClr val="C00000"/>
                </a:solidFill>
              </a:rPr>
              <a:t>TM</a:t>
            </a:r>
            <a:r>
              <a:rPr lang="en-US" sz="4000" dirty="0" smtClean="0"/>
              <a:t> = </a:t>
            </a:r>
            <a:r>
              <a:rPr lang="en-US" sz="4000" dirty="0" smtClean="0">
                <a:solidFill>
                  <a:srgbClr val="C00000"/>
                </a:solidFill>
              </a:rPr>
              <a:t>T</a:t>
            </a:r>
            <a:r>
              <a:rPr lang="en-US" sz="4000" dirty="0" smtClean="0"/>
              <a:t>op </a:t>
            </a:r>
            <a:r>
              <a:rPr lang="en-US" sz="4000" dirty="0" smtClean="0">
                <a:solidFill>
                  <a:srgbClr val="C00000"/>
                </a:solidFill>
              </a:rPr>
              <a:t>M</a:t>
            </a:r>
            <a:r>
              <a:rPr lang="en-US" sz="4000" dirty="0" smtClean="0"/>
              <a:t>iddle area)</a:t>
            </a:r>
          </a:p>
          <a:p>
            <a:r>
              <a:rPr lang="en-US" sz="4000" dirty="0"/>
              <a:t>	</a:t>
            </a:r>
            <a:r>
              <a:rPr lang="en-US" sz="4000" dirty="0" smtClean="0">
                <a:solidFill>
                  <a:srgbClr val="C00000"/>
                </a:solidFill>
              </a:rPr>
              <a:t>Horizontal</a:t>
            </a:r>
            <a:r>
              <a:rPr lang="en-US" sz="4000" dirty="0" smtClean="0"/>
              <a:t> locations are:	</a:t>
            </a:r>
            <a:r>
              <a:rPr lang="en-US" sz="4000" dirty="0">
                <a:solidFill>
                  <a:srgbClr val="C00000"/>
                </a:solidFill>
              </a:rPr>
              <a:t> Vertical</a:t>
            </a:r>
            <a:r>
              <a:rPr lang="en-US" sz="4000" dirty="0"/>
              <a:t> locations </a:t>
            </a:r>
            <a:r>
              <a:rPr lang="en-US" sz="4000" dirty="0" smtClean="0"/>
              <a:t>are: </a:t>
            </a:r>
          </a:p>
          <a:p>
            <a:r>
              <a:rPr lang="en-US" sz="4000" dirty="0"/>
              <a:t>	</a:t>
            </a:r>
            <a:r>
              <a:rPr lang="en-US" sz="4000" dirty="0" smtClean="0">
                <a:solidFill>
                  <a:srgbClr val="C00000"/>
                </a:solidFill>
              </a:rPr>
              <a:t>L </a:t>
            </a:r>
            <a:r>
              <a:rPr lang="en-US" sz="4000" dirty="0" smtClean="0"/>
              <a:t>= </a:t>
            </a:r>
            <a:r>
              <a:rPr lang="en-US" sz="4000" dirty="0" smtClean="0">
                <a:solidFill>
                  <a:srgbClr val="C00000"/>
                </a:solidFill>
              </a:rPr>
              <a:t>L</a:t>
            </a:r>
            <a:r>
              <a:rPr lang="en-US" sz="4000" dirty="0" smtClean="0"/>
              <a:t>eft 			</a:t>
            </a:r>
            <a:r>
              <a:rPr lang="en-US" sz="4000" dirty="0">
                <a:solidFill>
                  <a:srgbClr val="C00000"/>
                </a:solidFill>
              </a:rPr>
              <a:t> T</a:t>
            </a:r>
            <a:r>
              <a:rPr lang="en-US" sz="4000" dirty="0"/>
              <a:t> = </a:t>
            </a:r>
            <a:r>
              <a:rPr lang="en-US" sz="4000" dirty="0">
                <a:solidFill>
                  <a:srgbClr val="C00000"/>
                </a:solidFill>
              </a:rPr>
              <a:t>T</a:t>
            </a:r>
            <a:r>
              <a:rPr lang="en-US" sz="4000" dirty="0"/>
              <a:t>op</a:t>
            </a:r>
            <a:endParaRPr lang="en-US" sz="4000" dirty="0" smtClean="0"/>
          </a:p>
          <a:p>
            <a:r>
              <a:rPr lang="en-US" sz="4000" dirty="0">
                <a:solidFill>
                  <a:srgbClr val="C00000"/>
                </a:solidFill>
              </a:rPr>
              <a:t>	</a:t>
            </a:r>
            <a:r>
              <a:rPr lang="en-US" sz="4000" dirty="0" smtClean="0">
                <a:solidFill>
                  <a:srgbClr val="C00000"/>
                </a:solidFill>
              </a:rPr>
              <a:t>C</a:t>
            </a:r>
            <a:r>
              <a:rPr lang="en-US" sz="4000" dirty="0" smtClean="0"/>
              <a:t> = </a:t>
            </a:r>
            <a:r>
              <a:rPr lang="en-US" sz="4000" dirty="0" smtClean="0">
                <a:solidFill>
                  <a:srgbClr val="C00000"/>
                </a:solidFill>
              </a:rPr>
              <a:t>C</a:t>
            </a:r>
            <a:r>
              <a:rPr lang="en-US" sz="4000" dirty="0" smtClean="0"/>
              <a:t>enter 		</a:t>
            </a:r>
            <a:r>
              <a:rPr lang="en-US" sz="4000" dirty="0">
                <a:solidFill>
                  <a:srgbClr val="C00000"/>
                </a:solidFill>
              </a:rPr>
              <a:t> M</a:t>
            </a:r>
            <a:r>
              <a:rPr lang="en-US" sz="4000" dirty="0"/>
              <a:t> = </a:t>
            </a:r>
            <a:r>
              <a:rPr lang="en-US" sz="4000" dirty="0">
                <a:solidFill>
                  <a:srgbClr val="C00000"/>
                </a:solidFill>
              </a:rPr>
              <a:t>M</a:t>
            </a:r>
            <a:r>
              <a:rPr lang="en-US" sz="4000" dirty="0"/>
              <a:t>iddle</a:t>
            </a:r>
            <a:endParaRPr lang="en-US" sz="4000" dirty="0" smtClean="0"/>
          </a:p>
          <a:p>
            <a:r>
              <a:rPr lang="en-US" sz="4000" dirty="0" smtClean="0">
                <a:solidFill>
                  <a:srgbClr val="C00000"/>
                </a:solidFill>
              </a:rPr>
              <a:t>	R</a:t>
            </a:r>
            <a:r>
              <a:rPr lang="en-US" sz="4000" dirty="0" smtClean="0"/>
              <a:t> = </a:t>
            </a:r>
            <a:r>
              <a:rPr lang="en-US" sz="4000" dirty="0" smtClean="0">
                <a:solidFill>
                  <a:srgbClr val="C00000"/>
                </a:solidFill>
              </a:rPr>
              <a:t>R</a:t>
            </a:r>
            <a:r>
              <a:rPr lang="en-US" sz="4000" dirty="0" smtClean="0"/>
              <a:t>ight			</a:t>
            </a:r>
            <a:r>
              <a:rPr lang="en-US" sz="4000" dirty="0">
                <a:solidFill>
                  <a:srgbClr val="C00000"/>
                </a:solidFill>
              </a:rPr>
              <a:t> B</a:t>
            </a:r>
            <a:r>
              <a:rPr lang="en-US" sz="4000" dirty="0"/>
              <a:t> = </a:t>
            </a:r>
            <a:r>
              <a:rPr lang="en-US" sz="4000" dirty="0">
                <a:solidFill>
                  <a:srgbClr val="C00000"/>
                </a:solidFill>
              </a:rPr>
              <a:t>B</a:t>
            </a:r>
            <a:r>
              <a:rPr lang="en-US" sz="4000" dirty="0"/>
              <a:t>ottom </a:t>
            </a:r>
            <a:endParaRPr lang="en-US" sz="4000" dirty="0" smtClean="0"/>
          </a:p>
          <a:p>
            <a:r>
              <a:rPr lang="en-US" sz="4000" dirty="0" smtClean="0">
                <a:solidFill>
                  <a:srgbClr val="C00000"/>
                </a:solidFill>
              </a:rPr>
              <a:t>Stay consistent </a:t>
            </a:r>
            <a:r>
              <a:rPr lang="en-US" sz="4000" dirty="0" smtClean="0"/>
              <a:t>with letters around the schematic. </a:t>
            </a:r>
            <a:r>
              <a:rPr lang="en-US" sz="4000" dirty="0"/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Use CAPITALS </a:t>
            </a:r>
            <a:r>
              <a:rPr lang="en-US" sz="4000" dirty="0" smtClean="0"/>
              <a:t>for easier reading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Node-listing Method </a:t>
            </a:r>
            <a:r>
              <a:rPr lang="en-US" sz="2000" dirty="0" smtClean="0"/>
              <a:t>(2)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9530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C00000"/>
                </a:solidFill>
              </a:rPr>
              <a:t>Create a legend </a:t>
            </a:r>
            <a:r>
              <a:rPr lang="en-US" dirty="0"/>
              <a:t>showing what color was used for which node </a:t>
            </a:r>
          </a:p>
          <a:p>
            <a:r>
              <a:rPr lang="en-US" dirty="0"/>
              <a:t>To make sure you account for </a:t>
            </a:r>
            <a:r>
              <a:rPr lang="en-US" dirty="0">
                <a:solidFill>
                  <a:srgbClr val="C00000"/>
                </a:solidFill>
              </a:rPr>
              <a:t>EVERY</a:t>
            </a:r>
            <a:r>
              <a:rPr lang="en-US" dirty="0"/>
              <a:t> component used in a </a:t>
            </a:r>
            <a:r>
              <a:rPr lang="en-US" dirty="0" smtClean="0"/>
              <a:t>circuit</a:t>
            </a:r>
            <a:endParaRPr lang="en-US" dirty="0"/>
          </a:p>
          <a:p>
            <a:r>
              <a:rPr lang="en-US" dirty="0" smtClean="0"/>
              <a:t>Ensure </a:t>
            </a:r>
            <a:r>
              <a:rPr lang="en-US" dirty="0"/>
              <a:t>that every component is attached</a:t>
            </a:r>
          </a:p>
          <a:p>
            <a:r>
              <a:rPr lang="en-US" dirty="0" smtClean="0"/>
              <a:t>Make </a:t>
            </a:r>
            <a:r>
              <a:rPr lang="en-US" dirty="0"/>
              <a:t>sure that </a:t>
            </a:r>
            <a:r>
              <a:rPr lang="en-US" dirty="0" smtClean="0">
                <a:solidFill>
                  <a:srgbClr val="C00000"/>
                </a:solidFill>
              </a:rPr>
              <a:t>NO </a:t>
            </a:r>
            <a:r>
              <a:rPr lang="en-US" dirty="0">
                <a:solidFill>
                  <a:srgbClr val="C00000"/>
                </a:solidFill>
              </a:rPr>
              <a:t>wires or </a:t>
            </a:r>
            <a:r>
              <a:rPr lang="en-US" dirty="0" smtClean="0">
                <a:solidFill>
                  <a:srgbClr val="C00000"/>
                </a:solidFill>
              </a:rPr>
              <a:t>components are </a:t>
            </a:r>
            <a:r>
              <a:rPr lang="en-US" dirty="0">
                <a:solidFill>
                  <a:srgbClr val="C00000"/>
                </a:solidFill>
              </a:rPr>
              <a:t>left dangling </a:t>
            </a:r>
            <a:r>
              <a:rPr lang="en-US" dirty="0"/>
              <a:t>with </a:t>
            </a:r>
            <a:r>
              <a:rPr lang="en-US" dirty="0" smtClean="0"/>
              <a:t>one 	end </a:t>
            </a:r>
            <a:r>
              <a:rPr lang="en-US" dirty="0"/>
              <a:t>not attached</a:t>
            </a:r>
          </a:p>
          <a:p>
            <a:r>
              <a:rPr lang="en-US" dirty="0"/>
              <a:t>You need to indicate </a:t>
            </a:r>
            <a:r>
              <a:rPr lang="en-US" dirty="0" smtClean="0">
                <a:solidFill>
                  <a:srgbClr val="C00000"/>
                </a:solidFill>
              </a:rPr>
              <a:t>unique ends </a:t>
            </a:r>
            <a:r>
              <a:rPr lang="en-US" dirty="0" smtClean="0"/>
              <a:t>on each component </a:t>
            </a:r>
            <a:r>
              <a:rPr lang="en-US" dirty="0"/>
              <a:t>– examples</a:t>
            </a:r>
          </a:p>
          <a:p>
            <a:r>
              <a:rPr lang="en-US" dirty="0"/>
              <a:t>	</a:t>
            </a:r>
            <a:r>
              <a:rPr lang="en-US" dirty="0" smtClean="0"/>
              <a:t>Resistors: use </a:t>
            </a:r>
            <a:r>
              <a:rPr lang="en-US" dirty="0"/>
              <a:t>an “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” on one side and a “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 smtClean="0"/>
              <a:t>” on other side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Diode: </a:t>
            </a:r>
            <a:r>
              <a:rPr lang="en-US" dirty="0"/>
              <a:t>use “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” </a:t>
            </a:r>
            <a:r>
              <a:rPr lang="en-US" dirty="0"/>
              <a:t>for </a:t>
            </a:r>
            <a:r>
              <a:rPr lang="en-US" dirty="0" smtClean="0"/>
              <a:t>Anode-end </a:t>
            </a:r>
            <a:r>
              <a:rPr lang="en-US" dirty="0"/>
              <a:t>and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” </a:t>
            </a:r>
            <a:r>
              <a:rPr lang="en-US" dirty="0"/>
              <a:t>for </a:t>
            </a:r>
            <a:r>
              <a:rPr lang="en-US" dirty="0" smtClean="0"/>
              <a:t>Cathode-end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Battery: </a:t>
            </a:r>
            <a:r>
              <a:rPr lang="en-US" dirty="0"/>
              <a:t>use the Plus sign (</a:t>
            </a: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) and the Minus sign (</a:t>
            </a:r>
            <a:r>
              <a:rPr lang="en-US" sz="2600" dirty="0">
                <a:solidFill>
                  <a:srgbClr val="C00000"/>
                </a:solidFill>
              </a:rPr>
              <a:t>-</a:t>
            </a:r>
            <a:r>
              <a:rPr lang="en-US" dirty="0"/>
              <a:t>) </a:t>
            </a:r>
          </a:p>
          <a:p>
            <a:r>
              <a:rPr lang="en-US" dirty="0"/>
              <a:t>	</a:t>
            </a:r>
            <a:r>
              <a:rPr lang="en-US" dirty="0" smtClean="0"/>
              <a:t>Transistor: </a:t>
            </a:r>
            <a:r>
              <a:rPr lang="en-US" dirty="0"/>
              <a:t>use “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/>
              <a:t>” for Emitter, “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” for Base and “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” for </a:t>
            </a:r>
            <a:r>
              <a:rPr lang="en-US" dirty="0" smtClean="0"/>
              <a:t>		Collector</a:t>
            </a:r>
            <a:endParaRPr lang="en-US" dirty="0"/>
          </a:p>
          <a:p>
            <a:r>
              <a:rPr lang="en-US" dirty="0" smtClean="0"/>
              <a:t>If a component already has </a:t>
            </a:r>
            <a:r>
              <a:rPr lang="en-US" dirty="0" smtClean="0">
                <a:solidFill>
                  <a:srgbClr val="C00000"/>
                </a:solidFill>
              </a:rPr>
              <a:t>unique lead names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C00000"/>
                </a:solidFill>
              </a:rPr>
              <a:t>use them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 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Here is the link:  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://www.expresspcb.com/</a:t>
            </a:r>
            <a:endParaRPr lang="en-US" sz="1600" dirty="0"/>
          </a:p>
          <a:p>
            <a:r>
              <a:rPr lang="en-US" dirty="0" smtClean="0"/>
              <a:t>and image of the </a:t>
            </a:r>
            <a:r>
              <a:rPr lang="en-US" dirty="0" smtClean="0">
                <a:solidFill>
                  <a:srgbClr val="C00000"/>
                </a:solidFill>
              </a:rPr>
              <a:t>homepage</a:t>
            </a:r>
            <a:r>
              <a:rPr lang="en-US" dirty="0" smtClean="0"/>
              <a:t>, so you will recognize it when you find it on the Internet</a:t>
            </a:r>
          </a:p>
          <a:p>
            <a:r>
              <a:rPr lang="en-US" dirty="0" smtClean="0"/>
              <a:t>You will use this site for both  </a:t>
            </a:r>
            <a:r>
              <a:rPr lang="en-US" dirty="0" smtClean="0">
                <a:solidFill>
                  <a:srgbClr val="C00000"/>
                </a:solidFill>
              </a:rPr>
              <a:t>expressSCH</a:t>
            </a:r>
            <a:r>
              <a:rPr lang="en-US" dirty="0" smtClean="0"/>
              <a:t>  &amp;  </a:t>
            </a:r>
            <a:r>
              <a:rPr lang="en-US" dirty="0" smtClean="0">
                <a:solidFill>
                  <a:srgbClr val="C00000"/>
                </a:solidFill>
              </a:rPr>
              <a:t>expressPCB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43000" y="3200400"/>
            <a:ext cx="6553200" cy="3429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schematic</a:t>
            </a:r>
            <a:br>
              <a:rPr lang="en-US" dirty="0" smtClean="0"/>
            </a:br>
            <a:r>
              <a:rPr lang="en-US" dirty="0" smtClean="0"/>
              <a:t>Into Paint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373563"/>
          </a:xfrm>
        </p:spPr>
        <p:txBody>
          <a:bodyPr>
            <a:normAutofit/>
          </a:bodyPr>
          <a:lstStyle/>
          <a:p>
            <a:r>
              <a:rPr lang="en-US" dirty="0"/>
              <a:t>First, </a:t>
            </a:r>
            <a:r>
              <a:rPr lang="en-US" dirty="0">
                <a:solidFill>
                  <a:srgbClr val="C00000"/>
                </a:solidFill>
              </a:rPr>
              <a:t>take a picture</a:t>
            </a:r>
            <a:r>
              <a:rPr lang="en-US" dirty="0"/>
              <a:t> of the whole computer screen, including your finished schematic drawing </a:t>
            </a:r>
            <a:r>
              <a:rPr lang="en-US" dirty="0" smtClean="0"/>
              <a:t>(zoomed in) by </a:t>
            </a:r>
            <a:r>
              <a:rPr lang="en-US" dirty="0"/>
              <a:t>hitting the PRINTSCREEN key (usually above the INSERT key on most keyboards</a:t>
            </a:r>
            <a:r>
              <a:rPr lang="en-US" dirty="0" smtClean="0"/>
              <a:t>).  Then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open Paint</a:t>
            </a:r>
            <a:r>
              <a:rPr lang="en-US" dirty="0" smtClean="0"/>
              <a:t>, where Paint can be found under accessories on the Start menu.  The icon for this program looks like this: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Click </a:t>
            </a:r>
            <a:r>
              <a:rPr lang="en-US" dirty="0" smtClean="0"/>
              <a:t>once in the  Paint  drawing area.  Then, hit </a:t>
            </a:r>
            <a:r>
              <a:rPr lang="en-US" dirty="0" smtClean="0">
                <a:solidFill>
                  <a:srgbClr val="C00000"/>
                </a:solidFill>
              </a:rPr>
              <a:t>Ctl-V</a:t>
            </a:r>
            <a:r>
              <a:rPr lang="en-US" dirty="0" smtClean="0"/>
              <a:t> to paste the screen into Paint.  Next, </a:t>
            </a:r>
            <a:r>
              <a:rPr lang="en-US" dirty="0" smtClean="0">
                <a:solidFill>
                  <a:srgbClr val="C00000"/>
                </a:solidFill>
              </a:rPr>
              <a:t>lasso</a:t>
            </a:r>
            <a:r>
              <a:rPr lang="en-US" dirty="0" smtClean="0"/>
              <a:t> the part of the schematic you want to keep.  </a:t>
            </a:r>
            <a:r>
              <a:rPr lang="en-US" dirty="0" smtClean="0">
                <a:solidFill>
                  <a:srgbClr val="C00000"/>
                </a:solidFill>
              </a:rPr>
              <a:t>Hit Ctl-X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C00000"/>
                </a:solidFill>
              </a:rPr>
              <a:t>Click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File-NEW</a:t>
            </a:r>
            <a:r>
              <a:rPr lang="en-US" dirty="0" smtClean="0"/>
              <a:t> on the menu.  Tell it </a:t>
            </a:r>
            <a:r>
              <a:rPr lang="en-US" dirty="0" smtClean="0">
                <a:solidFill>
                  <a:srgbClr val="C00000"/>
                </a:solidFill>
              </a:rPr>
              <a:t>NO</a:t>
            </a:r>
            <a:r>
              <a:rPr lang="en-US" dirty="0" smtClean="0"/>
              <a:t>, you don’t want to save.  Then, hit </a:t>
            </a:r>
            <a:r>
              <a:rPr lang="en-US" dirty="0" err="1" smtClean="0">
                <a:solidFill>
                  <a:srgbClr val="C00000"/>
                </a:solidFill>
              </a:rPr>
              <a:t>Ctl</a:t>
            </a:r>
            <a:r>
              <a:rPr lang="en-US" dirty="0" smtClean="0">
                <a:solidFill>
                  <a:srgbClr val="C00000"/>
                </a:solidFill>
              </a:rPr>
              <a:t>-V.  Then click SAVE AS, give it a name and </a:t>
            </a:r>
            <a:r>
              <a:rPr lang="en-US" dirty="0">
                <a:solidFill>
                  <a:srgbClr val="C00000"/>
                </a:solidFill>
              </a:rPr>
              <a:t>hit return (Picture must be a </a:t>
            </a:r>
            <a:r>
              <a:rPr lang="en-US" dirty="0" smtClean="0">
                <a:solidFill>
                  <a:srgbClr val="C00000"/>
                </a:solidFill>
              </a:rPr>
              <a:t>jpg)</a:t>
            </a:r>
          </a:p>
          <a:p>
            <a:r>
              <a:rPr lang="en-US" dirty="0" smtClean="0"/>
              <a:t>Now, you are ready to </a:t>
            </a:r>
            <a:r>
              <a:rPr lang="en-US" dirty="0" smtClean="0">
                <a:solidFill>
                  <a:srgbClr val="C00000"/>
                </a:solidFill>
              </a:rPr>
              <a:t>outline your nodes </a:t>
            </a:r>
            <a:r>
              <a:rPr lang="en-US" dirty="0" smtClean="0"/>
              <a:t>in color.</a:t>
            </a:r>
          </a:p>
        </p:txBody>
      </p:sp>
      <p:pic>
        <p:nvPicPr>
          <p:cNvPr id="4" name="Snagit_PPT2C8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00" y="3733800"/>
            <a:ext cx="800000" cy="3619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45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Paint </a:t>
            </a:r>
            <a:endParaRPr lang="en-US" dirty="0"/>
          </a:p>
        </p:txBody>
      </p:sp>
      <p:pic>
        <p:nvPicPr>
          <p:cNvPr id="5" name="Snagit_PPTEF5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654709"/>
            <a:ext cx="7872934" cy="3548581"/>
          </a:xfrm>
        </p:spPr>
      </p:pic>
      <p:sp>
        <p:nvSpPr>
          <p:cNvPr id="6" name="TextBox 5"/>
          <p:cNvSpPr txBox="1"/>
          <p:nvPr/>
        </p:nvSpPr>
        <p:spPr>
          <a:xfrm>
            <a:off x="533400" y="5867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is the initial screen that appears when you </a:t>
            </a:r>
            <a:r>
              <a:rPr lang="en-US" b="1" dirty="0" smtClean="0">
                <a:solidFill>
                  <a:srgbClr val="C00000"/>
                </a:solidFill>
              </a:rPr>
              <a:t>open up Paint</a:t>
            </a:r>
          </a:p>
          <a:p>
            <a:pPr algn="ctr"/>
            <a:r>
              <a:rPr lang="en-US" b="1" dirty="0" smtClean="0"/>
              <a:t>The white area is the </a:t>
            </a:r>
            <a:r>
              <a:rPr lang="en-US" b="1" dirty="0" smtClean="0">
                <a:solidFill>
                  <a:srgbClr val="C00000"/>
                </a:solidFill>
              </a:rPr>
              <a:t>drawing area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1564" y="3429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Drawing area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038600" y="3613666"/>
            <a:ext cx="652964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0600" y="4495800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Remember to </a:t>
            </a:r>
            <a:r>
              <a:rPr lang="en-US" b="1" dirty="0" smtClean="0">
                <a:solidFill>
                  <a:srgbClr val="C00000"/>
                </a:solidFill>
              </a:rPr>
              <a:t>save this work </a:t>
            </a:r>
            <a:r>
              <a:rPr lang="en-US" b="1" dirty="0" smtClean="0"/>
              <a:t>too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00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81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Bring the JPEG picture of the schematic into paint</a:t>
            </a:r>
            <a:endParaRPr lang="en-US" dirty="0"/>
          </a:p>
        </p:txBody>
      </p:sp>
      <p:pic>
        <p:nvPicPr>
          <p:cNvPr id="4" name="Snagit_PPT238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7945748" cy="3581400"/>
          </a:xfrm>
        </p:spPr>
      </p:pic>
      <p:pic>
        <p:nvPicPr>
          <p:cNvPr id="1026" name="Picture 2" descr="C:\Users\Nita Leighton\Desktop\SSC s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48958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5176" y="6019800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Paste jpg image </a:t>
            </a:r>
            <a:r>
              <a:rPr lang="en-US" b="1" dirty="0" smtClean="0"/>
              <a:t>into Paint first 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81400" y="2514600"/>
            <a:ext cx="2819400" cy="12192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3657600"/>
            <a:ext cx="1295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 tool</a:t>
            </a:r>
          </a:p>
          <a:p>
            <a:r>
              <a:rPr lang="en-US" b="1" dirty="0" smtClean="0"/>
              <a:t>and sizes (smallest)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505450" y="2819400"/>
            <a:ext cx="361950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1800" y="32004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color palette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397735" y="2819400"/>
            <a:ext cx="20955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2200" y="47244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jpg image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5572126" y="4724400"/>
            <a:ext cx="600074" cy="18466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56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to Paint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715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the </a:t>
            </a:r>
            <a:r>
              <a:rPr lang="en-US" b="1" dirty="0" smtClean="0">
                <a:solidFill>
                  <a:srgbClr val="C00000"/>
                </a:solidFill>
              </a:rPr>
              <a:t>line </a:t>
            </a:r>
            <a:r>
              <a:rPr lang="en-US" b="1" dirty="0" smtClean="0"/>
              <a:t>tool, </a:t>
            </a:r>
            <a:r>
              <a:rPr lang="en-US" b="1" dirty="0" smtClean="0"/>
              <a:t>and choose the </a:t>
            </a:r>
            <a:r>
              <a:rPr lang="en-US" b="1" dirty="0" smtClean="0">
                <a:solidFill>
                  <a:srgbClr val="C00000"/>
                </a:solidFill>
              </a:rPr>
              <a:t>color </a:t>
            </a:r>
            <a:r>
              <a:rPr lang="en-US" b="1" dirty="0" smtClean="0"/>
              <a:t>to draw the</a:t>
            </a:r>
            <a:r>
              <a:rPr lang="en-US" b="1" dirty="0" smtClean="0">
                <a:solidFill>
                  <a:srgbClr val="C00000"/>
                </a:solidFill>
              </a:rPr>
              <a:t> node lines.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Each node is a different color.  Label </a:t>
            </a:r>
            <a:r>
              <a:rPr lang="en-US" b="1" dirty="0" smtClean="0"/>
              <a:t>each node on the schematic.</a:t>
            </a:r>
          </a:p>
          <a:p>
            <a:pPr algn="ctr"/>
            <a:r>
              <a:rPr lang="en-US" b="1" dirty="0" smtClean="0"/>
              <a:t>Continue to </a:t>
            </a:r>
            <a:r>
              <a:rPr lang="en-US" b="1" dirty="0" smtClean="0">
                <a:solidFill>
                  <a:srgbClr val="C00000"/>
                </a:solidFill>
              </a:rPr>
              <a:t>outline</a:t>
            </a:r>
            <a:r>
              <a:rPr lang="en-US" b="1" dirty="0" smtClean="0"/>
              <a:t> all the other nodes using these steps.</a:t>
            </a:r>
            <a:endParaRPr lang="en-US" b="1" dirty="0"/>
          </a:p>
        </p:txBody>
      </p:sp>
      <p:pic>
        <p:nvPicPr>
          <p:cNvPr id="4" name="Snagit_PPT505B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62769"/>
            <a:ext cx="7620000" cy="3823631"/>
          </a:xfrm>
        </p:spPr>
      </p:pic>
      <p:sp>
        <p:nvSpPr>
          <p:cNvPr id="7" name="TextBox 6"/>
          <p:cNvSpPr txBox="1"/>
          <p:nvPr/>
        </p:nvSpPr>
        <p:spPr>
          <a:xfrm>
            <a:off x="1219200" y="2514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51460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 2 (is in progress)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56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079317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This is the Completed </a:t>
            </a:r>
            <a:br>
              <a:rPr lang="en-US" dirty="0" smtClean="0"/>
            </a:br>
            <a:r>
              <a:rPr lang="en-US" dirty="0" smtClean="0"/>
              <a:t>Node-layout in color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17" y="1726009"/>
            <a:ext cx="6553200" cy="4777582"/>
          </a:xfrm>
          <a:ln w="38100"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1905000" y="3300412"/>
            <a:ext cx="0" cy="3571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828800" y="3200400"/>
            <a:ext cx="0" cy="457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28800" y="3657600"/>
            <a:ext cx="8096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4114800"/>
            <a:ext cx="8096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28800" y="4114800"/>
            <a:ext cx="0" cy="5619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905000" y="4114800"/>
            <a:ext cx="4762" cy="457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828800" y="3199208"/>
            <a:ext cx="76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914525" y="4572000"/>
            <a:ext cx="2438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28800" y="4675582"/>
            <a:ext cx="2609850" cy="23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343400" y="3886200"/>
            <a:ext cx="0" cy="685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343400" y="3290887"/>
            <a:ext cx="0" cy="477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05000" y="3300412"/>
            <a:ext cx="685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71800" y="3290887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971800" y="3199208"/>
            <a:ext cx="1466850" cy="1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 flipV="1">
            <a:off x="4438650" y="3200400"/>
            <a:ext cx="1" cy="133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438650" y="4267201"/>
            <a:ext cx="0" cy="4131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419600" y="3962400"/>
            <a:ext cx="152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343400" y="38862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433887" y="3662362"/>
            <a:ext cx="1381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343400" y="3768327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81600" y="3962400"/>
            <a:ext cx="1428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193506" y="3662362"/>
            <a:ext cx="116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181600" y="38862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181600" y="3752847"/>
            <a:ext cx="228600" cy="5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433887" y="3407568"/>
            <a:ext cx="0" cy="254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429126" y="3962400"/>
            <a:ext cx="4761" cy="20478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433887" y="4262437"/>
            <a:ext cx="8905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438650" y="3407568"/>
            <a:ext cx="8739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2595562" y="3199208"/>
            <a:ext cx="0" cy="10120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981325" y="3189683"/>
            <a:ext cx="0" cy="101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572000" y="3886200"/>
            <a:ext cx="0" cy="76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572000" y="3657600"/>
            <a:ext cx="0" cy="1107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186362" y="3657600"/>
            <a:ext cx="0" cy="101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181600" y="3886200"/>
            <a:ext cx="0" cy="76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429125" y="4167186"/>
            <a:ext cx="8905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5319713" y="3962400"/>
            <a:ext cx="0" cy="20478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5319713" y="4267201"/>
            <a:ext cx="0" cy="4107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310188" y="3402210"/>
            <a:ext cx="0" cy="260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5410200" y="3886200"/>
            <a:ext cx="0" cy="685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V="1">
            <a:off x="5405437" y="3276600"/>
            <a:ext cx="0" cy="476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5410200" y="4576762"/>
            <a:ext cx="76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5312569" y="4677964"/>
            <a:ext cx="85963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6172200" y="4567237"/>
            <a:ext cx="0" cy="11072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5410200" y="3276004"/>
            <a:ext cx="838200" cy="5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4438650" y="3333748"/>
            <a:ext cx="871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5314952" y="3189683"/>
            <a:ext cx="0" cy="1529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5314952" y="3189087"/>
            <a:ext cx="9334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6248400" y="3181943"/>
            <a:ext cx="0" cy="101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553200" y="4572000"/>
            <a:ext cx="609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553200" y="4687486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6553200" y="4572000"/>
            <a:ext cx="0" cy="1107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6629400" y="3276600"/>
            <a:ext cx="533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6629400" y="3181350"/>
            <a:ext cx="609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H="1">
            <a:off x="6629400" y="3181350"/>
            <a:ext cx="4763" cy="95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7162800" y="3266181"/>
            <a:ext cx="0" cy="13058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7239000" y="3181350"/>
            <a:ext cx="0" cy="15061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1828800" y="3810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_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2438400" y="327660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4402723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25" name="TextBox 224"/>
          <p:cNvSpPr txBox="1"/>
          <p:nvPr/>
        </p:nvSpPr>
        <p:spPr>
          <a:xfrm>
            <a:off x="2854574" y="327660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226" name="TextBox 225"/>
          <p:cNvSpPr txBox="1"/>
          <p:nvPr/>
        </p:nvSpPr>
        <p:spPr>
          <a:xfrm>
            <a:off x="6019800" y="434340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227" name="TextBox 226"/>
          <p:cNvSpPr txBox="1"/>
          <p:nvPr/>
        </p:nvSpPr>
        <p:spPr>
          <a:xfrm>
            <a:off x="6477000" y="434340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096000" y="297180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229" name="TextBox 228"/>
          <p:cNvSpPr txBox="1"/>
          <p:nvPr/>
        </p:nvSpPr>
        <p:spPr>
          <a:xfrm>
            <a:off x="6553200" y="2971800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</a:t>
            </a:r>
            <a:endParaRPr lang="en-US" sz="1000" dirty="0"/>
          </a:p>
        </p:txBody>
      </p:sp>
      <p:sp>
        <p:nvSpPr>
          <p:cNvPr id="230" name="TextBox 229"/>
          <p:cNvSpPr txBox="1"/>
          <p:nvPr/>
        </p:nvSpPr>
        <p:spPr>
          <a:xfrm>
            <a:off x="1914525" y="2971800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Node 1</a:t>
            </a:r>
            <a:endParaRPr lang="en-US" sz="1000" dirty="0"/>
          </a:p>
        </p:txBody>
      </p:sp>
      <p:sp>
        <p:nvSpPr>
          <p:cNvPr id="231" name="TextBox 230"/>
          <p:cNvSpPr txBox="1"/>
          <p:nvPr/>
        </p:nvSpPr>
        <p:spPr>
          <a:xfrm>
            <a:off x="5324475" y="4648200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Node 4</a:t>
            </a:r>
            <a:endParaRPr lang="en-US" sz="1000" dirty="0"/>
          </a:p>
        </p:txBody>
      </p:sp>
      <p:sp>
        <p:nvSpPr>
          <p:cNvPr id="232" name="TextBox 231"/>
          <p:cNvSpPr txBox="1"/>
          <p:nvPr/>
        </p:nvSpPr>
        <p:spPr>
          <a:xfrm>
            <a:off x="7239000" y="3810000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Node 3</a:t>
            </a:r>
            <a:endParaRPr lang="en-US" sz="1000" dirty="0"/>
          </a:p>
        </p:txBody>
      </p:sp>
      <p:sp>
        <p:nvSpPr>
          <p:cNvPr id="233" name="TextBox 232"/>
          <p:cNvSpPr txBox="1"/>
          <p:nvPr/>
        </p:nvSpPr>
        <p:spPr>
          <a:xfrm>
            <a:off x="3748365" y="2971800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Node 2</a:t>
            </a:r>
            <a:endParaRPr lang="en-US" sz="1000" dirty="0"/>
          </a:p>
        </p:txBody>
      </p:sp>
      <p:sp>
        <p:nvSpPr>
          <p:cNvPr id="235" name="TextBox 234"/>
          <p:cNvSpPr txBox="1"/>
          <p:nvPr/>
        </p:nvSpPr>
        <p:spPr>
          <a:xfrm>
            <a:off x="685800" y="5410200"/>
            <a:ext cx="831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you </a:t>
            </a:r>
            <a:r>
              <a:rPr lang="en-US" b="1" dirty="0" smtClean="0">
                <a:solidFill>
                  <a:srgbClr val="C00000"/>
                </a:solidFill>
              </a:rPr>
              <a:t>choose the colors </a:t>
            </a:r>
            <a:r>
              <a:rPr lang="en-US" b="1" dirty="0" smtClean="0"/>
              <a:t>for the nodes, try to use colors that </a:t>
            </a:r>
          </a:p>
          <a:p>
            <a:r>
              <a:rPr lang="en-US" b="1" dirty="0" smtClean="0"/>
              <a:t>will </a:t>
            </a:r>
            <a:r>
              <a:rPr lang="en-US" b="1" dirty="0" smtClean="0">
                <a:solidFill>
                  <a:srgbClr val="C00000"/>
                </a:solidFill>
              </a:rPr>
              <a:t>look different </a:t>
            </a:r>
            <a:r>
              <a:rPr lang="en-US" b="1" dirty="0" smtClean="0"/>
              <a:t>from each other.  Under some lighting, similar </a:t>
            </a:r>
          </a:p>
          <a:p>
            <a:r>
              <a:rPr lang="en-US" b="1" dirty="0" smtClean="0"/>
              <a:t>colors may look the same.  This planning will make </a:t>
            </a:r>
            <a:r>
              <a:rPr lang="en-US" b="1" dirty="0" smtClean="0">
                <a:solidFill>
                  <a:srgbClr val="C00000"/>
                </a:solidFill>
              </a:rPr>
              <a:t>better contrast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Node Listing, </a:t>
            </a:r>
            <a:br>
              <a:rPr lang="en-US" dirty="0" smtClean="0"/>
            </a:br>
            <a:r>
              <a:rPr lang="en-US" dirty="0" smtClean="0"/>
              <a:t>custom Form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6250" y="1752600"/>
            <a:ext cx="44767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Used regular </a:t>
            </a:r>
            <a:r>
              <a:rPr lang="en-US" b="1" dirty="0" smtClean="0">
                <a:solidFill>
                  <a:srgbClr val="C00000"/>
                </a:solidFill>
              </a:rPr>
              <a:t>#2 </a:t>
            </a:r>
            <a:r>
              <a:rPr lang="en-US" b="1" dirty="0" smtClean="0"/>
              <a:t>pencil for most entries</a:t>
            </a:r>
          </a:p>
          <a:p>
            <a:endParaRPr lang="en-US" sz="900" b="1" dirty="0" smtClean="0"/>
          </a:p>
          <a:p>
            <a:r>
              <a:rPr lang="en-US" b="1" dirty="0" smtClean="0"/>
              <a:t>Column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/>
              <a:t> = Count wires per node</a:t>
            </a:r>
          </a:p>
          <a:p>
            <a:endParaRPr lang="en-US" sz="900" b="1" dirty="0" smtClean="0"/>
          </a:p>
          <a:p>
            <a:r>
              <a:rPr lang="en-US" b="1" dirty="0" smtClean="0"/>
              <a:t>Column </a:t>
            </a:r>
            <a:r>
              <a:rPr lang="en-US" b="1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/>
              <a:t> = Place color sample in 	highlighted squares only</a:t>
            </a:r>
          </a:p>
          <a:p>
            <a:endParaRPr lang="en-US" sz="900" b="1" dirty="0" smtClean="0"/>
          </a:p>
          <a:p>
            <a:r>
              <a:rPr lang="en-US" b="1" dirty="0" smtClean="0"/>
              <a:t>Column 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/>
              <a:t> = </a:t>
            </a:r>
            <a:r>
              <a:rPr lang="en-US" b="1" dirty="0"/>
              <a:t>Write </a:t>
            </a:r>
            <a:r>
              <a:rPr lang="en-US" b="1" dirty="0" smtClean="0"/>
              <a:t>name of color</a:t>
            </a:r>
            <a:endParaRPr lang="en-US" sz="900" b="1" dirty="0" smtClean="0"/>
          </a:p>
          <a:p>
            <a:r>
              <a:rPr lang="en-US" b="1" dirty="0" smtClean="0"/>
              <a:t>Column </a:t>
            </a:r>
            <a:r>
              <a:rPr lang="en-US" b="1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/>
              <a:t> = List Node number </a:t>
            </a:r>
          </a:p>
          <a:p>
            <a:endParaRPr lang="en-US" sz="900" b="1" dirty="0"/>
          </a:p>
          <a:p>
            <a:r>
              <a:rPr lang="en-US" b="1" dirty="0" smtClean="0"/>
              <a:t>Column 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r>
              <a:rPr lang="en-US" b="1" dirty="0" smtClean="0"/>
              <a:t> = Print constituents, add 	side indicators, use comma to</a:t>
            </a:r>
          </a:p>
          <a:p>
            <a:r>
              <a:rPr lang="en-US" b="1" dirty="0"/>
              <a:t>	</a:t>
            </a:r>
            <a:r>
              <a:rPr lang="en-US" b="1" dirty="0" smtClean="0"/>
              <a:t>separate constituents</a:t>
            </a:r>
          </a:p>
          <a:p>
            <a:endParaRPr lang="en-US" sz="900" b="1" dirty="0"/>
          </a:p>
          <a:p>
            <a:r>
              <a:rPr lang="en-US" b="1" dirty="0" smtClean="0"/>
              <a:t>Column </a:t>
            </a:r>
            <a:r>
              <a:rPr lang="en-US" b="1" dirty="0" smtClean="0">
                <a:solidFill>
                  <a:srgbClr val="C00000"/>
                </a:solidFill>
              </a:rPr>
              <a:t>6</a:t>
            </a:r>
            <a:r>
              <a:rPr lang="en-US" b="1" dirty="0" smtClean="0"/>
              <a:t> = List number of 	constituents per each node, in 	brackets </a:t>
            </a:r>
            <a:r>
              <a:rPr lang="en-US" b="1" dirty="0" smtClean="0">
                <a:solidFill>
                  <a:srgbClr val="C00000"/>
                </a:solidFill>
              </a:rPr>
              <a:t>{  }</a:t>
            </a:r>
          </a:p>
          <a:p>
            <a:endParaRPr lang="en-US" sz="900" b="1" dirty="0"/>
          </a:p>
          <a:p>
            <a:r>
              <a:rPr lang="en-US" b="1" dirty="0" smtClean="0"/>
              <a:t>Column 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r>
              <a:rPr lang="en-US" b="1" dirty="0" smtClean="0"/>
              <a:t> = Indicate the location of the 	Node on the schematic using</a:t>
            </a:r>
          </a:p>
          <a:p>
            <a:r>
              <a:rPr lang="en-US" b="1" dirty="0"/>
              <a:t>	</a:t>
            </a:r>
            <a:r>
              <a:rPr lang="en-US" b="1" dirty="0" smtClean="0"/>
              <a:t>initials </a:t>
            </a: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M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B</a:t>
            </a:r>
            <a:r>
              <a:rPr lang="en-US" b="1" dirty="0" smtClean="0"/>
              <a:t>  and  </a:t>
            </a:r>
            <a:r>
              <a:rPr lang="en-US" b="1" dirty="0" smtClean="0">
                <a:solidFill>
                  <a:srgbClr val="C00000"/>
                </a:solidFill>
              </a:rPr>
              <a:t>L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3400" y="2667000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379571" cy="43735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10400" cy="1371600"/>
          </a:xfrm>
        </p:spPr>
        <p:txBody>
          <a:bodyPr/>
          <a:lstStyle/>
          <a:p>
            <a:r>
              <a:rPr lang="en-US" dirty="0" smtClean="0"/>
              <a:t>Node-List for</a:t>
            </a:r>
            <a:br>
              <a:rPr lang="en-US" dirty="0" smtClean="0"/>
            </a:br>
            <a:r>
              <a:rPr lang="en-US" dirty="0" smtClean="0"/>
              <a:t>Simple Starter </a:t>
            </a:r>
            <a:r>
              <a:rPr lang="en-US" dirty="0"/>
              <a:t>C</a:t>
            </a:r>
            <a:r>
              <a:rPr lang="en-US" dirty="0" smtClean="0"/>
              <a:t>ircuit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73563"/>
          </a:xfrm>
        </p:spPr>
        <p:txBody>
          <a:bodyPr/>
          <a:lstStyle/>
          <a:p>
            <a:r>
              <a:rPr lang="en-US" dirty="0" smtClean="0"/>
              <a:t>Legend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    </a:t>
            </a:r>
            <a:r>
              <a:rPr lang="en-US" dirty="0"/>
              <a:t>From Express </a:t>
            </a:r>
            <a:r>
              <a:rPr lang="en-US" dirty="0">
                <a:solidFill>
                  <a:srgbClr val="C00000"/>
                </a:solidFill>
              </a:rPr>
              <a:t>PCB</a:t>
            </a:r>
            <a:r>
              <a:rPr lang="en-US" dirty="0"/>
              <a:t> </a:t>
            </a:r>
            <a:r>
              <a:rPr lang="en-US" dirty="0" smtClean="0"/>
              <a:t>(write color name in pencil only, not color)</a:t>
            </a: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   PURPLE</a:t>
            </a:r>
            <a:r>
              <a:rPr lang="en-US" dirty="0" smtClean="0"/>
              <a:t> = Internally connected Node # 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(inside Battery 			Holder) B1+, SW1– A; = {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     RED </a:t>
            </a:r>
            <a:r>
              <a:rPr lang="en-US" dirty="0" smtClean="0"/>
              <a:t>= Node #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 = SW1–B, J1–P1,  P1–P1,  D1–A; = {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     GREEN</a:t>
            </a:r>
            <a:r>
              <a:rPr lang="en-US" dirty="0" smtClean="0"/>
              <a:t> = Node # 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 = D1–K,  R1–B; = {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= Node # 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 = R1–A, P1–P2, J1–P2, B1-; = {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} </a:t>
            </a:r>
            <a:r>
              <a:rPr lang="en-US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800600"/>
            <a:ext cx="228600" cy="2286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5715000"/>
            <a:ext cx="228600" cy="228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388620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2743200"/>
            <a:ext cx="2286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List </a:t>
            </a:r>
            <a:br>
              <a:rPr lang="en-US" dirty="0" smtClean="0"/>
            </a:br>
            <a:r>
              <a:rPr lang="en-US" dirty="0" smtClean="0"/>
              <a:t>Completed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93837"/>
            <a:ext cx="7128530" cy="43735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26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Now, repeat the schematic capture inside of Multisim </a:t>
            </a:r>
            <a:endParaRPr lang="en-US" dirty="0"/>
          </a:p>
        </p:txBody>
      </p:sp>
      <p:pic>
        <p:nvPicPr>
          <p:cNvPr id="4" name="Snagit_PPTDC4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0879"/>
            <a:ext cx="4731965" cy="2917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90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is the first screen you will see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84290" y="2667000"/>
            <a:ext cx="1387777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nagit_PPTD80B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44800"/>
            <a:ext cx="4436364" cy="3606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4953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Save</a:t>
            </a:r>
            <a:r>
              <a:rPr lang="en-US" b="1" dirty="0" smtClean="0"/>
              <a:t> to folder 5, SSC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Save as </a:t>
            </a:r>
            <a:r>
              <a:rPr lang="en-US" b="1" dirty="0" smtClean="0"/>
              <a:t>SSC SCH layout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C00000"/>
                </a:solidFill>
              </a:rPr>
              <a:t>Save your work constantly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0400" y="5599331"/>
            <a:ext cx="1562101" cy="19186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 of ref-designators Needed,</a:t>
            </a:r>
            <a:br>
              <a:rPr lang="en-US" dirty="0" smtClean="0"/>
            </a:br>
            <a:r>
              <a:rPr lang="en-US" dirty="0" smtClean="0"/>
              <a:t>with values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 red </a:t>
            </a:r>
            <a:r>
              <a:rPr lang="en-US" dirty="0" smtClean="0"/>
              <a:t>are the reference designation (</a:t>
            </a:r>
            <a:r>
              <a:rPr lang="en-US" dirty="0" smtClean="0">
                <a:solidFill>
                  <a:srgbClr val="C00000"/>
                </a:solidFill>
              </a:rPr>
              <a:t>B1</a:t>
            </a:r>
            <a:r>
              <a:rPr lang="en-US" dirty="0" smtClean="0"/>
              <a:t>) for the symbols</a:t>
            </a:r>
          </a:p>
          <a:p>
            <a:r>
              <a:rPr lang="en-US" dirty="0" smtClean="0"/>
              <a:t>After the = are the </a:t>
            </a:r>
            <a:r>
              <a:rPr lang="en-US" dirty="0" smtClean="0">
                <a:solidFill>
                  <a:srgbClr val="C00000"/>
                </a:solidFill>
              </a:rPr>
              <a:t>names, descriptions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C00000"/>
                </a:solidFill>
              </a:rPr>
              <a:t>values</a:t>
            </a:r>
            <a:r>
              <a:rPr lang="en-US" dirty="0" smtClean="0"/>
              <a:t> that are </a:t>
            </a:r>
            <a:r>
              <a:rPr lang="en-US" dirty="0" smtClean="0">
                <a:solidFill>
                  <a:srgbClr val="C00000"/>
                </a:solidFill>
              </a:rPr>
              <a:t>required</a:t>
            </a:r>
            <a:r>
              <a:rPr lang="en-US" dirty="0" smtClean="0"/>
              <a:t> for this </a:t>
            </a:r>
            <a:r>
              <a:rPr lang="en-US" dirty="0" smtClean="0">
                <a:solidFill>
                  <a:srgbClr val="C00000"/>
                </a:solidFill>
              </a:rPr>
              <a:t>circuit to work properly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B1 </a:t>
            </a:r>
            <a:r>
              <a:rPr lang="en-US" dirty="0"/>
              <a:t>= </a:t>
            </a:r>
            <a:r>
              <a:rPr lang="en-US" dirty="0" smtClean="0"/>
              <a:t>Battery, 2 each, 1.5V AA batteries = 3V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SW1</a:t>
            </a:r>
            <a:r>
              <a:rPr lang="en-US" dirty="0" smtClean="0"/>
              <a:t> </a:t>
            </a:r>
            <a:r>
              <a:rPr lang="en-US" dirty="0"/>
              <a:t>= SPST </a:t>
            </a:r>
            <a:r>
              <a:rPr lang="en-US" dirty="0" smtClean="0"/>
              <a:t>Switch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D1</a:t>
            </a:r>
            <a:r>
              <a:rPr lang="en-US" dirty="0"/>
              <a:t> = </a:t>
            </a:r>
            <a:r>
              <a:rPr lang="en-US" dirty="0" smtClean="0"/>
              <a:t>LED T1, </a:t>
            </a:r>
            <a:r>
              <a:rPr lang="en-US" dirty="0"/>
              <a:t>Red in color</a:t>
            </a:r>
          </a:p>
          <a:p>
            <a:r>
              <a:rPr lang="en-US" dirty="0">
                <a:solidFill>
                  <a:srgbClr val="C00000"/>
                </a:solidFill>
              </a:rPr>
              <a:t>J1</a:t>
            </a:r>
            <a:r>
              <a:rPr lang="en-US" dirty="0"/>
              <a:t> = 2-pin Jack</a:t>
            </a:r>
          </a:p>
          <a:p>
            <a:r>
              <a:rPr lang="en-US" dirty="0">
                <a:solidFill>
                  <a:srgbClr val="C00000"/>
                </a:solidFill>
              </a:rPr>
              <a:t>P1</a:t>
            </a:r>
            <a:r>
              <a:rPr lang="en-US" dirty="0"/>
              <a:t> = 2-pin Plug</a:t>
            </a:r>
          </a:p>
          <a:p>
            <a:r>
              <a:rPr lang="en-US" dirty="0">
                <a:solidFill>
                  <a:srgbClr val="C00000"/>
                </a:solidFill>
              </a:rPr>
              <a:t>R1</a:t>
            </a:r>
            <a:r>
              <a:rPr lang="en-US" dirty="0"/>
              <a:t> = 100 </a:t>
            </a:r>
            <a:r>
              <a:rPr lang="en-US" dirty="0" smtClean="0"/>
              <a:t>Ohm, </a:t>
            </a:r>
            <a:r>
              <a:rPr lang="en-US" dirty="0"/>
              <a:t>1/4 Watt Resistor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 smtClean="0"/>
              <a:t>Free CAD Software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362201"/>
            <a:ext cx="7162800" cy="381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95600" y="2286000"/>
            <a:ext cx="914400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867400" y="3276600"/>
            <a:ext cx="1447800" cy="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6400" y="189237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Pull down menu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676400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Free Computer Aided</a:t>
            </a:r>
            <a:endParaRPr lang="en-US" b="1" dirty="0"/>
          </a:p>
          <a:p>
            <a:r>
              <a:rPr lang="en-US" b="1" dirty="0" smtClean="0"/>
              <a:t>Design (CAD) Software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41025" y="3276600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software package</a:t>
            </a:r>
          </a:p>
          <a:p>
            <a:r>
              <a:rPr lang="en-US" b="1" dirty="0" smtClean="0"/>
              <a:t>and install on computer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10200" y="2075765"/>
            <a:ext cx="0" cy="66743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Select each schematic</a:t>
            </a:r>
            <a:br>
              <a:rPr lang="en-US" dirty="0" smtClean="0"/>
            </a:br>
            <a:r>
              <a:rPr lang="en-US" dirty="0" smtClean="0"/>
              <a:t>symbol and value</a:t>
            </a:r>
            <a:endParaRPr lang="en-US" sz="2000" dirty="0"/>
          </a:p>
        </p:txBody>
      </p:sp>
      <p:pic>
        <p:nvPicPr>
          <p:cNvPr id="4" name="Snagit_PPT6AF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18753" cy="4943672"/>
          </a:xfrm>
        </p:spPr>
      </p:pic>
      <p:sp>
        <p:nvSpPr>
          <p:cNvPr id="5" name="TextBox 4"/>
          <p:cNvSpPr txBox="1"/>
          <p:nvPr/>
        </p:nvSpPr>
        <p:spPr>
          <a:xfrm>
            <a:off x="1295400" y="2953613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</a:t>
            </a:r>
            <a:r>
              <a:rPr lang="en-US" b="1" dirty="0" smtClean="0">
                <a:solidFill>
                  <a:srgbClr val="C00000"/>
                </a:solidFill>
              </a:rPr>
              <a:t>find the symbol, </a:t>
            </a:r>
            <a:r>
              <a:rPr lang="en-US" b="1" dirty="0" smtClean="0"/>
              <a:t>go to </a:t>
            </a:r>
            <a:r>
              <a:rPr lang="en-US" b="1" dirty="0" smtClean="0">
                <a:solidFill>
                  <a:srgbClr val="C00000"/>
                </a:solidFill>
              </a:rPr>
              <a:t>tool bar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icon showing there,  or  go to </a:t>
            </a:r>
            <a:r>
              <a:rPr lang="en-US" b="1" u="sng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lace</a:t>
            </a:r>
            <a:r>
              <a:rPr lang="en-US" b="1" dirty="0" smtClean="0"/>
              <a:t> on the </a:t>
            </a:r>
            <a:r>
              <a:rPr lang="en-US" b="1" dirty="0" smtClean="0">
                <a:solidFill>
                  <a:srgbClr val="C00000"/>
                </a:solidFill>
              </a:rPr>
              <a:t>top</a:t>
            </a:r>
            <a:r>
              <a:rPr lang="en-US" b="1" dirty="0" smtClean="0"/>
              <a:t> of the </a:t>
            </a:r>
            <a:r>
              <a:rPr lang="en-US" b="1" dirty="0" smtClean="0">
                <a:solidFill>
                  <a:srgbClr val="C00000"/>
                </a:solidFill>
              </a:rPr>
              <a:t>tool bar rows; click the</a:t>
            </a:r>
          </a:p>
          <a:p>
            <a:r>
              <a:rPr lang="en-US" b="1" dirty="0" smtClean="0"/>
              <a:t>drop down menu; and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on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components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/>
              <a:t>Then, the following boxes that</a:t>
            </a:r>
          </a:p>
          <a:p>
            <a:r>
              <a:rPr lang="en-US" b="1" dirty="0" smtClean="0"/>
              <a:t>will pop up; see following slides</a:t>
            </a:r>
          </a:p>
          <a:p>
            <a:endParaRPr lang="en-US" b="1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14400" y="2495550"/>
            <a:ext cx="1447800" cy="4762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nagit_PPTC0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18" y="3886200"/>
            <a:ext cx="1661564" cy="2438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429000" y="4065300"/>
            <a:ext cx="1838325" cy="18097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19300" y="2619375"/>
            <a:ext cx="5334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br>
              <a:rPr lang="en-US" dirty="0" smtClean="0"/>
            </a:br>
            <a:r>
              <a:rPr lang="en-US" dirty="0" smtClean="0"/>
              <a:t>the switch</a:t>
            </a:r>
            <a:endParaRPr lang="en-US" sz="2000" dirty="0"/>
          </a:p>
        </p:txBody>
      </p:sp>
      <p:pic>
        <p:nvPicPr>
          <p:cNvPr id="4" name="Snagit_PPTAFF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5019276" cy="4337553"/>
          </a:xfrm>
        </p:spPr>
      </p:pic>
      <p:sp>
        <p:nvSpPr>
          <p:cNvPr id="5" name="TextBox 4"/>
          <p:cNvSpPr txBox="1"/>
          <p:nvPr/>
        </p:nvSpPr>
        <p:spPr>
          <a:xfrm>
            <a:off x="6096000" y="2514600"/>
            <a:ext cx="245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Insert </a:t>
            </a:r>
            <a:r>
              <a:rPr lang="en-US" b="1" dirty="0" smtClean="0"/>
              <a:t>the symbol,</a:t>
            </a:r>
          </a:p>
          <a:p>
            <a:r>
              <a:rPr lang="en-US" b="1" dirty="0"/>
              <a:t>o</a:t>
            </a:r>
            <a:r>
              <a:rPr lang="en-US" b="1" dirty="0" smtClean="0"/>
              <a:t>nce the correct one</a:t>
            </a:r>
          </a:p>
          <a:p>
            <a:r>
              <a:rPr lang="en-US" b="1" dirty="0" smtClean="0"/>
              <a:t>is selected; </a:t>
            </a:r>
            <a:r>
              <a:rPr lang="en-US" b="1" dirty="0" smtClean="0">
                <a:solidFill>
                  <a:srgbClr val="C00000"/>
                </a:solidFill>
              </a:rPr>
              <a:t>click OK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638800" y="2286000"/>
            <a:ext cx="457200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572000" y="3276600"/>
            <a:ext cx="1447800" cy="1752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4293274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Starting from left, select:</a:t>
            </a:r>
          </a:p>
          <a:p>
            <a:r>
              <a:rPr lang="en-US" b="1" dirty="0" smtClean="0"/>
              <a:t>Family Category;</a:t>
            </a:r>
          </a:p>
          <a:p>
            <a:r>
              <a:rPr lang="en-US" b="1" dirty="0" smtClean="0"/>
              <a:t>Description;</a:t>
            </a:r>
          </a:p>
          <a:p>
            <a:r>
              <a:rPr lang="en-US" b="1" dirty="0" smtClean="0"/>
              <a:t>Symbol;</a:t>
            </a:r>
          </a:p>
          <a:p>
            <a:r>
              <a:rPr lang="en-US" b="1" dirty="0"/>
              <a:t>Footprint info</a:t>
            </a:r>
          </a:p>
          <a:p>
            <a:endParaRPr lang="en-US" b="1" dirty="0" smtClean="0"/>
          </a:p>
          <a:p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219200" y="3733800"/>
            <a:ext cx="4800600" cy="1295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62200" y="4321612"/>
            <a:ext cx="1000125" cy="1088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62600" y="5619750"/>
            <a:ext cx="457200" cy="1905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resistor</a:t>
            </a:r>
            <a:endParaRPr lang="en-US" dirty="0"/>
          </a:p>
        </p:txBody>
      </p:sp>
      <p:pic>
        <p:nvPicPr>
          <p:cNvPr id="4" name="Snagit_PPT49F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2" y="1524000"/>
            <a:ext cx="6381358" cy="4534305"/>
          </a:xfrm>
        </p:spPr>
      </p:pic>
      <p:sp>
        <p:nvSpPr>
          <p:cNvPr id="5" name="Rectangle 4"/>
          <p:cNvSpPr/>
          <p:nvPr/>
        </p:nvSpPr>
        <p:spPr>
          <a:xfrm>
            <a:off x="7010400" y="4114800"/>
            <a:ext cx="2047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Starting from left:</a:t>
            </a:r>
          </a:p>
          <a:p>
            <a:r>
              <a:rPr lang="en-US" b="1" dirty="0" smtClean="0"/>
              <a:t>Family Category;</a:t>
            </a:r>
            <a:endParaRPr lang="en-US" b="1" dirty="0"/>
          </a:p>
          <a:p>
            <a:r>
              <a:rPr lang="en-US" b="1" dirty="0" smtClean="0"/>
              <a:t>Description;</a:t>
            </a:r>
            <a:endParaRPr lang="en-US" b="1" dirty="0"/>
          </a:p>
          <a:p>
            <a:r>
              <a:rPr lang="en-US" b="1" dirty="0" smtClean="0"/>
              <a:t>Symbol;</a:t>
            </a:r>
          </a:p>
          <a:p>
            <a:r>
              <a:rPr lang="en-US" b="1" dirty="0" smtClean="0"/>
              <a:t>Footprint info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2362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 OK </a:t>
            </a:r>
          </a:p>
          <a:p>
            <a:r>
              <a:rPr lang="en-US" b="1" dirty="0" smtClean="0"/>
              <a:t>to insert this symbol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10400" y="2590800"/>
            <a:ext cx="2286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29401" y="5726251"/>
            <a:ext cx="381000" cy="2493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 flipV="1">
            <a:off x="3962400" y="3848100"/>
            <a:ext cx="3048000" cy="11438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4152900"/>
            <a:ext cx="1828800" cy="6892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43601" y="3581400"/>
            <a:ext cx="685800" cy="12607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LED</a:t>
            </a:r>
            <a:endParaRPr lang="en-US" dirty="0"/>
          </a:p>
        </p:txBody>
      </p:sp>
      <p:pic>
        <p:nvPicPr>
          <p:cNvPr id="4" name="Snagit_PPTECD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0" y="1600200"/>
            <a:ext cx="6472190" cy="4635105"/>
          </a:xfrm>
        </p:spPr>
      </p:pic>
      <p:sp>
        <p:nvSpPr>
          <p:cNvPr id="5" name="TextBox 4"/>
          <p:cNvSpPr txBox="1"/>
          <p:nvPr/>
        </p:nvSpPr>
        <p:spPr>
          <a:xfrm>
            <a:off x="7315200" y="25146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 OK </a:t>
            </a:r>
          </a:p>
          <a:p>
            <a:r>
              <a:rPr lang="en-US" b="1" dirty="0" smtClean="0"/>
              <a:t>to insert this symbol (if not simulating)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86600" y="2743200"/>
            <a:ext cx="2286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934200" y="4495800"/>
            <a:ext cx="2276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Starting from left:</a:t>
            </a:r>
          </a:p>
          <a:p>
            <a:r>
              <a:rPr lang="en-US" b="1" dirty="0" smtClean="0"/>
              <a:t>Family Category;</a:t>
            </a:r>
            <a:endParaRPr lang="en-US" b="1" dirty="0"/>
          </a:p>
          <a:p>
            <a:r>
              <a:rPr lang="en-US" b="1" dirty="0" smtClean="0"/>
              <a:t>Description;</a:t>
            </a:r>
            <a:endParaRPr lang="en-US" b="1" dirty="0"/>
          </a:p>
          <a:p>
            <a:r>
              <a:rPr lang="en-US" b="1" dirty="0" smtClean="0"/>
              <a:t>Symbol;</a:t>
            </a:r>
          </a:p>
          <a:p>
            <a:r>
              <a:rPr lang="en-US" b="1" dirty="0" smtClean="0"/>
              <a:t>Footprint info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05200" y="4876800"/>
            <a:ext cx="36576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72000" y="3352800"/>
            <a:ext cx="762000" cy="16383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019800" y="3657600"/>
            <a:ext cx="990600" cy="1447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010400" y="5867400"/>
            <a:ext cx="190500" cy="228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038600" y="762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 VERY CAREFUL WHEN SELECTING SYMBOLS – SOME ARE ONLY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VITUALS</a:t>
            </a:r>
            <a:r>
              <a:rPr lang="en-US" b="1" dirty="0" smtClean="0">
                <a:solidFill>
                  <a:srgbClr val="C00000"/>
                </a:solidFill>
              </a:rPr>
              <a:t> ONES LIKE THIS ONE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CANNOT SIMULATE</a:t>
            </a:r>
            <a:r>
              <a:rPr lang="en-US" b="1" dirty="0" smtClean="0">
                <a:solidFill>
                  <a:srgbClr val="C00000"/>
                </a:solidFill>
              </a:rPr>
              <a:t>, and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appears </a:t>
            </a:r>
            <a:r>
              <a:rPr lang="en-US" b="1" dirty="0" smtClean="0">
                <a:solidFill>
                  <a:srgbClr val="00B050"/>
                </a:solidFill>
              </a:rPr>
              <a:t>green </a:t>
            </a:r>
            <a:r>
              <a:rPr lang="en-US" b="1" dirty="0" smtClean="0">
                <a:solidFill>
                  <a:srgbClr val="C00000"/>
                </a:solidFill>
              </a:rPr>
              <a:t>on schematic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Snagit_PPT516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09" y="391626"/>
            <a:ext cx="1076191" cy="118095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7200900" y="1201103"/>
            <a:ext cx="7239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1800" y="145827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(must appear </a:t>
            </a:r>
            <a:r>
              <a:rPr lang="en-US" sz="1600" b="1" dirty="0" smtClean="0">
                <a:solidFill>
                  <a:srgbClr val="0000FF"/>
                </a:solidFill>
              </a:rPr>
              <a:t>blue</a:t>
            </a:r>
          </a:p>
          <a:p>
            <a:r>
              <a:rPr lang="en-US" sz="1600" b="1" dirty="0" smtClean="0"/>
              <a:t>  in order to simulate)</a:t>
            </a:r>
            <a:endParaRPr lang="en-US" sz="1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/>
          <a:lstStyle/>
          <a:p>
            <a:r>
              <a:rPr lang="en-US" dirty="0" smtClean="0"/>
              <a:t>Select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>
                <a:solidFill>
                  <a:schemeClr val="tx1"/>
                </a:solidFill>
              </a:rPr>
              <a:t>REAL</a:t>
            </a:r>
            <a:r>
              <a:rPr lang="en-US" dirty="0" smtClean="0"/>
              <a:t> LED</a:t>
            </a:r>
            <a:endParaRPr lang="en-US" dirty="0"/>
          </a:p>
        </p:txBody>
      </p:sp>
      <p:pic>
        <p:nvPicPr>
          <p:cNvPr id="4" name="Snagit_PPT40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0" y="1558630"/>
            <a:ext cx="6562220" cy="5133972"/>
          </a:xfrm>
        </p:spPr>
      </p:pic>
      <p:sp>
        <p:nvSpPr>
          <p:cNvPr id="5" name="TextBox 4"/>
          <p:cNvSpPr txBox="1"/>
          <p:nvPr/>
        </p:nvSpPr>
        <p:spPr>
          <a:xfrm>
            <a:off x="7315200" y="4501277"/>
            <a:ext cx="1592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Starting from left:</a:t>
            </a:r>
          </a:p>
          <a:p>
            <a:r>
              <a:rPr lang="en-US" b="1" dirty="0" smtClean="0"/>
              <a:t>Family-Category;</a:t>
            </a:r>
          </a:p>
          <a:p>
            <a:r>
              <a:rPr lang="en-US" b="1" dirty="0" smtClean="0"/>
              <a:t>Description;</a:t>
            </a:r>
          </a:p>
          <a:p>
            <a:r>
              <a:rPr lang="en-US" b="1" dirty="0" smtClean="0"/>
              <a:t>Symbol;</a:t>
            </a:r>
          </a:p>
          <a:p>
            <a:r>
              <a:rPr lang="en-US" b="1" dirty="0"/>
              <a:t>Footprint info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62825" y="23622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 OK </a:t>
            </a:r>
          </a:p>
          <a:p>
            <a:r>
              <a:rPr lang="en-US" b="1" dirty="0" smtClean="0"/>
              <a:t>to insert this symbol which turns </a:t>
            </a:r>
            <a:r>
              <a:rPr lang="en-US" b="1" dirty="0" smtClean="0">
                <a:solidFill>
                  <a:srgbClr val="0000FF"/>
                </a:solidFill>
              </a:rPr>
              <a:t>blue</a:t>
            </a:r>
            <a:r>
              <a:rPr lang="en-US" b="1" dirty="0" smtClean="0"/>
              <a:t> on schematic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239000" y="2667000"/>
            <a:ext cx="2286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590800" y="4267200"/>
            <a:ext cx="4762500" cy="1219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19600" y="4924425"/>
            <a:ext cx="685800" cy="838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86400" y="5029200"/>
            <a:ext cx="152400" cy="4857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72200" y="5374838"/>
            <a:ext cx="685800" cy="838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943600" y="3962400"/>
            <a:ext cx="457200" cy="12906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187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battery</a:t>
            </a:r>
            <a:endParaRPr lang="en-US" dirty="0"/>
          </a:p>
        </p:txBody>
      </p:sp>
      <p:pic>
        <p:nvPicPr>
          <p:cNvPr id="4" name="Snagit_PPTF55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5592826" cy="3695700"/>
          </a:xfrm>
        </p:spPr>
      </p:pic>
      <p:pic>
        <p:nvPicPr>
          <p:cNvPr id="5" name="Snagit_PPT33F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95300"/>
            <a:ext cx="4191000" cy="2145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828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When cannot find symbol</a:t>
            </a:r>
          </a:p>
          <a:p>
            <a:r>
              <a:rPr lang="en-US" b="1" dirty="0" smtClean="0"/>
              <a:t>in list, use </a:t>
            </a:r>
            <a:r>
              <a:rPr lang="en-US" b="1" dirty="0" smtClean="0">
                <a:solidFill>
                  <a:srgbClr val="C00000"/>
                </a:solidFill>
              </a:rPr>
              <a:t>search button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2400" y="1295400"/>
            <a:ext cx="3657600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77000" y="4572000"/>
            <a:ext cx="2047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Starting from left:</a:t>
            </a:r>
          </a:p>
          <a:p>
            <a:r>
              <a:rPr lang="en-US" b="1" dirty="0" smtClean="0"/>
              <a:t>Family Category;</a:t>
            </a:r>
            <a:endParaRPr lang="en-US" b="1" dirty="0"/>
          </a:p>
          <a:p>
            <a:r>
              <a:rPr lang="en-US" b="1" dirty="0" smtClean="0"/>
              <a:t>Description;</a:t>
            </a:r>
            <a:endParaRPr lang="en-US" b="1" dirty="0"/>
          </a:p>
          <a:p>
            <a:r>
              <a:rPr lang="en-US" b="1" dirty="0" smtClean="0"/>
              <a:t>Symbol;</a:t>
            </a:r>
          </a:p>
          <a:p>
            <a:r>
              <a:rPr lang="en-US" b="1" dirty="0" smtClean="0"/>
              <a:t>Footprint info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1914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 OK </a:t>
            </a:r>
          </a:p>
          <a:p>
            <a:r>
              <a:rPr lang="en-US" b="1" dirty="0" smtClean="0"/>
              <a:t>to insert this symbol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19800" y="3352800"/>
            <a:ext cx="4572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447800" y="4343400"/>
            <a:ext cx="4838700" cy="11057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200400" y="4429125"/>
            <a:ext cx="3048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419600" y="4572000"/>
            <a:ext cx="409574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39964" y="6172200"/>
            <a:ext cx="637036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dirty="0" smtClean="0">
                <a:solidFill>
                  <a:schemeClr val="tx1"/>
                </a:solidFill>
              </a:rPr>
              <a:t>Working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the battery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56</a:t>
            </a:fld>
            <a:endParaRPr lang="en-US" dirty="0"/>
          </a:p>
        </p:txBody>
      </p:sp>
      <p:pic>
        <p:nvPicPr>
          <p:cNvPr id="7" name="Snagit_PPT4B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7467600" cy="4063253"/>
          </a:xfrm>
        </p:spPr>
      </p:pic>
      <p:sp>
        <p:nvSpPr>
          <p:cNvPr id="8" name="TextBox 7"/>
          <p:cNvSpPr txBox="1"/>
          <p:nvPr/>
        </p:nvSpPr>
        <p:spPr>
          <a:xfrm>
            <a:off x="1066800" y="48006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battery</a:t>
            </a:r>
          </a:p>
          <a:p>
            <a:r>
              <a:rPr lang="en-US" b="1" dirty="0" smtClean="0"/>
              <a:t>is a place holder; </a:t>
            </a:r>
            <a:r>
              <a:rPr lang="en-US" b="1" dirty="0" smtClean="0">
                <a:solidFill>
                  <a:srgbClr val="C00000"/>
                </a:solidFill>
              </a:rPr>
              <a:t>it will not simulate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76400" y="4029694"/>
            <a:ext cx="295275" cy="824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124200" y="4190999"/>
            <a:ext cx="1828800" cy="9255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705350" y="4152900"/>
            <a:ext cx="1476375" cy="838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81475" y="3832994"/>
            <a:ext cx="390525" cy="89140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95825" y="1219200"/>
            <a:ext cx="429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 by </a:t>
            </a:r>
            <a:r>
              <a:rPr lang="en-US" b="1" dirty="0" smtClean="0">
                <a:solidFill>
                  <a:srgbClr val="C00000"/>
                </a:solidFill>
              </a:rPr>
              <a:t>clicking on ground symbol</a:t>
            </a:r>
          </a:p>
          <a:p>
            <a:r>
              <a:rPr lang="en-US" b="1" dirty="0" smtClean="0"/>
              <a:t>to get this window</a:t>
            </a:r>
            <a:endParaRPr lang="en-US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23901" y="1600201"/>
            <a:ext cx="3971924" cy="99059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3900" y="6400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Again, follow the steps to </a:t>
            </a:r>
            <a:r>
              <a:rPr lang="en-US" b="1" dirty="0" smtClean="0">
                <a:solidFill>
                  <a:srgbClr val="C00000"/>
                </a:solidFill>
              </a:rPr>
              <a:t>label new battery B1 </a:t>
            </a:r>
            <a:r>
              <a:rPr lang="en-US" b="1" dirty="0" smtClean="0"/>
              <a:t>when installed </a:t>
            </a:r>
            <a:endParaRPr lang="en-US" b="1" dirty="0"/>
          </a:p>
        </p:txBody>
      </p:sp>
      <p:pic>
        <p:nvPicPr>
          <p:cNvPr id="38" name="Snagit_PPT8DC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24" y="1270658"/>
            <a:ext cx="266676" cy="25334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781800" y="4191000"/>
            <a:ext cx="213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Starting from left:</a:t>
            </a:r>
          </a:p>
          <a:p>
            <a:r>
              <a:rPr lang="en-US" b="1" dirty="0"/>
              <a:t>Family Category;</a:t>
            </a:r>
          </a:p>
          <a:p>
            <a:r>
              <a:rPr lang="en-US" b="1" dirty="0"/>
              <a:t>Description;</a:t>
            </a:r>
          </a:p>
          <a:p>
            <a:r>
              <a:rPr lang="en-US" b="1" dirty="0"/>
              <a:t>Symbol;</a:t>
            </a:r>
          </a:p>
          <a:p>
            <a:r>
              <a:rPr lang="en-US" b="1" dirty="0"/>
              <a:t>Footprint info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953000" y="5116562"/>
            <a:ext cx="17526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400800" y="5105400"/>
            <a:ext cx="152400" cy="7849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7067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connectors</a:t>
            </a:r>
            <a:endParaRPr lang="en-US" dirty="0"/>
          </a:p>
        </p:txBody>
      </p:sp>
      <p:pic>
        <p:nvPicPr>
          <p:cNvPr id="7" name="Snagit_PPT4BB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744171"/>
            <a:ext cx="5791200" cy="4817458"/>
          </a:xfrm>
        </p:spPr>
      </p:pic>
      <p:cxnSp>
        <p:nvCxnSpPr>
          <p:cNvPr id="4" name="Straight Arrow Connector 3"/>
          <p:cNvCxnSpPr/>
          <p:nvPr/>
        </p:nvCxnSpPr>
        <p:spPr>
          <a:xfrm flipH="1">
            <a:off x="6324600" y="2286000"/>
            <a:ext cx="4572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638925" y="4419600"/>
            <a:ext cx="2047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Starting from left:</a:t>
            </a:r>
          </a:p>
          <a:p>
            <a:r>
              <a:rPr lang="en-US" b="1" dirty="0" smtClean="0"/>
              <a:t>Family Category;</a:t>
            </a:r>
            <a:endParaRPr lang="en-US" b="1" dirty="0"/>
          </a:p>
          <a:p>
            <a:r>
              <a:rPr lang="en-US" b="1" dirty="0" smtClean="0"/>
              <a:t>Description;</a:t>
            </a:r>
            <a:endParaRPr lang="en-US" b="1" dirty="0"/>
          </a:p>
          <a:p>
            <a:r>
              <a:rPr lang="en-US" b="1" dirty="0" smtClean="0"/>
              <a:t>Symbol;</a:t>
            </a:r>
          </a:p>
          <a:p>
            <a:r>
              <a:rPr lang="en-US" b="1" dirty="0" smtClean="0"/>
              <a:t>Footprint info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057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 OK </a:t>
            </a:r>
          </a:p>
          <a:p>
            <a:r>
              <a:rPr lang="en-US" b="1" dirty="0" smtClean="0"/>
              <a:t>to insert this symbol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48400" y="6019800"/>
            <a:ext cx="390526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447800" y="3886200"/>
            <a:ext cx="5238751" cy="13239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895600" y="3886200"/>
            <a:ext cx="704850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76813" y="3581400"/>
            <a:ext cx="1566862" cy="1600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4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the </a:t>
            </a:r>
            <a:br>
              <a:rPr lang="en-US" dirty="0" smtClean="0"/>
            </a:br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9" name="Snagit_PPTBDF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0940"/>
            <a:ext cx="8169580" cy="3962400"/>
          </a:xfrm>
        </p:spPr>
      </p:pic>
      <p:sp>
        <p:nvSpPr>
          <p:cNvPr id="10" name="TextBox 9"/>
          <p:cNvSpPr txBox="1"/>
          <p:nvPr/>
        </p:nvSpPr>
        <p:spPr>
          <a:xfrm>
            <a:off x="533400" y="4495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Place the symbols;</a:t>
            </a:r>
          </a:p>
          <a:p>
            <a:r>
              <a:rPr lang="en-US" b="1" dirty="0" smtClean="0"/>
              <a:t>then, </a:t>
            </a:r>
            <a:r>
              <a:rPr lang="en-US" b="1" dirty="0" smtClean="0">
                <a:solidFill>
                  <a:srgbClr val="C00000"/>
                </a:solidFill>
              </a:rPr>
              <a:t>rotate LED </a:t>
            </a:r>
          </a:p>
          <a:p>
            <a:r>
              <a:rPr lang="en-US" b="1" dirty="0" smtClean="0"/>
              <a:t>before attaching with wires</a:t>
            </a:r>
            <a:endParaRPr lang="en-US" b="1" dirty="0"/>
          </a:p>
        </p:txBody>
      </p:sp>
      <p:pic>
        <p:nvPicPr>
          <p:cNvPr id="11" name="Snagit_PPT6D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91000"/>
            <a:ext cx="1825450" cy="255214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5638800" y="5181600"/>
            <a:ext cx="1524000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67200" y="594360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Rotate ¼ rotation,</a:t>
            </a:r>
          </a:p>
          <a:p>
            <a:r>
              <a:rPr lang="en-US" b="1" dirty="0" smtClean="0"/>
              <a:t>Counter-Clockwise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Symbols</a:t>
            </a:r>
            <a:endParaRPr lang="en-US" dirty="0"/>
          </a:p>
        </p:txBody>
      </p:sp>
      <p:pic>
        <p:nvPicPr>
          <p:cNvPr id="4" name="Snagit_PPT6C1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4285524" cy="3646207"/>
          </a:xfrm>
        </p:spPr>
      </p:pic>
      <p:pic>
        <p:nvPicPr>
          <p:cNvPr id="5" name="Snagit_PPT57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676400"/>
            <a:ext cx="3581400" cy="3142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105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Double click </a:t>
            </a:r>
            <a:r>
              <a:rPr lang="en-US" b="1" dirty="0" smtClean="0"/>
              <a:t>on symbol</a:t>
            </a:r>
          </a:p>
          <a:p>
            <a:r>
              <a:rPr lang="en-US" b="1" dirty="0" smtClean="0"/>
              <a:t>This window pops up </a:t>
            </a:r>
            <a:r>
              <a:rPr lang="en-US" b="1" dirty="0" smtClean="0">
                <a:solidFill>
                  <a:srgbClr val="C00000"/>
                </a:solidFill>
              </a:rPr>
              <a:t>Click on label </a:t>
            </a:r>
            <a:r>
              <a:rPr lang="en-US" b="1" dirty="0" smtClean="0"/>
              <a:t>and Change reference designator to match original (</a:t>
            </a:r>
            <a:r>
              <a:rPr lang="en-US" b="1" dirty="0" smtClean="0">
                <a:solidFill>
                  <a:srgbClr val="C00000"/>
                </a:solidFill>
              </a:rPr>
              <a:t>SW1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914400" y="2743200"/>
            <a:ext cx="76200" cy="2362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52500" y="2209800"/>
            <a:ext cx="571500" cy="202863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14975" y="1905000"/>
            <a:ext cx="33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Finish label, </a:t>
            </a:r>
            <a:r>
              <a:rPr lang="en-US" b="1" dirty="0" smtClean="0">
                <a:solidFill>
                  <a:srgbClr val="C00000"/>
                </a:solidFill>
              </a:rPr>
              <a:t>click OK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Repeat </a:t>
            </a:r>
            <a:r>
              <a:rPr lang="en-US" b="1" dirty="0" smtClean="0"/>
              <a:t>for all symbols</a:t>
            </a:r>
          </a:p>
          <a:p>
            <a:r>
              <a:rPr lang="en-US" b="1" dirty="0" smtClean="0"/>
              <a:t>that need to be rotated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91401" y="2828330"/>
            <a:ext cx="314324" cy="349627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7800" y="2667000"/>
            <a:ext cx="257175" cy="88388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programs</a:t>
            </a:r>
            <a:br>
              <a:rPr lang="en-US" dirty="0" smtClean="0"/>
            </a:br>
            <a:r>
              <a:rPr lang="en-US" dirty="0" smtClean="0"/>
              <a:t>are installed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419600" y="1828800"/>
            <a:ext cx="1447165" cy="142811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4315460"/>
            <a:ext cx="1418590" cy="1475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1828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is the icon for express</a:t>
            </a:r>
            <a:r>
              <a:rPr lang="en-US" b="1" dirty="0">
                <a:solidFill>
                  <a:srgbClr val="C00000"/>
                </a:solidFill>
              </a:rPr>
              <a:t>SCH</a:t>
            </a:r>
            <a:r>
              <a:rPr lang="en-US" b="1" dirty="0"/>
              <a:t> </a:t>
            </a:r>
          </a:p>
          <a:p>
            <a:r>
              <a:rPr lang="en-US" b="1" dirty="0" smtClean="0"/>
              <a:t>(for schematic capture)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47850" y="4727138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is the icon for </a:t>
            </a:r>
            <a:r>
              <a:rPr lang="en-US" b="1" dirty="0" smtClean="0"/>
              <a:t>express</a:t>
            </a:r>
            <a:r>
              <a:rPr lang="en-US" b="1" dirty="0" smtClean="0">
                <a:solidFill>
                  <a:srgbClr val="C00000"/>
                </a:solidFill>
              </a:rPr>
              <a:t>PCB </a:t>
            </a:r>
          </a:p>
          <a:p>
            <a:r>
              <a:rPr lang="en-US" b="1" dirty="0" smtClean="0"/>
              <a:t>(for PCB Layout and Design)</a:t>
            </a:r>
            <a:endParaRPr lang="en-US" b="1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28194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Once installed, </a:t>
            </a:r>
            <a:r>
              <a:rPr lang="en-US" b="1" dirty="0" smtClean="0"/>
              <a:t>these icons should show up on your </a:t>
            </a:r>
            <a:r>
              <a:rPr lang="en-US" b="1" dirty="0" smtClean="0">
                <a:solidFill>
                  <a:srgbClr val="C00000"/>
                </a:solidFill>
              </a:rPr>
              <a:t>desktop as shortcuts,</a:t>
            </a:r>
            <a:r>
              <a:rPr lang="en-US" b="1" dirty="0" smtClean="0"/>
              <a:t> wherever you chose to store the apps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600" cy="1371600"/>
          </a:xfrm>
        </p:spPr>
        <p:txBody>
          <a:bodyPr/>
          <a:lstStyle/>
          <a:p>
            <a:r>
              <a:rPr lang="en-US" dirty="0" smtClean="0"/>
              <a:t>All Labels</a:t>
            </a:r>
            <a:br>
              <a:rPr lang="en-US" dirty="0" smtClean="0"/>
            </a:br>
            <a:r>
              <a:rPr lang="en-US" dirty="0" smtClean="0"/>
              <a:t>are changed 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879" y="5334000"/>
            <a:ext cx="832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These </a:t>
            </a:r>
            <a:r>
              <a:rPr lang="en-US" b="1" dirty="0" smtClean="0">
                <a:solidFill>
                  <a:srgbClr val="C00000"/>
                </a:solidFill>
              </a:rPr>
              <a:t>labels</a:t>
            </a:r>
            <a:r>
              <a:rPr lang="en-US" b="1" dirty="0" smtClean="0"/>
              <a:t> were changed to match the original schematic in express</a:t>
            </a:r>
            <a:r>
              <a:rPr lang="en-US" b="1" dirty="0" smtClean="0">
                <a:solidFill>
                  <a:srgbClr val="C00000"/>
                </a:solidFill>
              </a:rPr>
              <a:t>SCH</a:t>
            </a:r>
          </a:p>
          <a:p>
            <a:r>
              <a:rPr lang="en-US" b="1" dirty="0" smtClean="0"/>
              <a:t>(Changes are: V1 is now </a:t>
            </a:r>
            <a:r>
              <a:rPr lang="en-US" b="1" dirty="0" smtClean="0">
                <a:solidFill>
                  <a:srgbClr val="C00000"/>
                </a:solidFill>
              </a:rPr>
              <a:t>B1;</a:t>
            </a:r>
            <a:r>
              <a:rPr lang="en-US" b="1" dirty="0" smtClean="0"/>
              <a:t> S1 now </a:t>
            </a:r>
            <a:r>
              <a:rPr lang="en-US" b="1" dirty="0" smtClean="0">
                <a:solidFill>
                  <a:srgbClr val="C00000"/>
                </a:solidFill>
              </a:rPr>
              <a:t>SW1;</a:t>
            </a:r>
            <a:r>
              <a:rPr lang="en-US" b="1" dirty="0" smtClean="0"/>
              <a:t> J2 now </a:t>
            </a:r>
            <a:r>
              <a:rPr lang="en-US" b="1" dirty="0" smtClean="0">
                <a:solidFill>
                  <a:srgbClr val="C00000"/>
                </a:solidFill>
              </a:rPr>
              <a:t>P1;</a:t>
            </a:r>
            <a:r>
              <a:rPr lang="en-US" b="1" dirty="0" smtClean="0"/>
              <a:t> X1 now </a:t>
            </a:r>
            <a:r>
              <a:rPr lang="en-US" b="1" dirty="0" smtClean="0">
                <a:solidFill>
                  <a:srgbClr val="C00000"/>
                </a:solidFill>
              </a:rPr>
              <a:t>D1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7" name="Snagit_PPTC86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0322"/>
            <a:ext cx="7620000" cy="33173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478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581900" cy="31772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86800" cy="1371600"/>
          </a:xfrm>
        </p:spPr>
        <p:txBody>
          <a:bodyPr/>
          <a:lstStyle/>
          <a:p>
            <a:r>
              <a:rPr lang="en-US" dirty="0" smtClean="0"/>
              <a:t>Change component values</a:t>
            </a:r>
            <a:endParaRPr lang="en-US" dirty="0"/>
          </a:p>
        </p:txBody>
      </p:sp>
      <p:pic>
        <p:nvPicPr>
          <p:cNvPr id="6" name="Snagit_PPTB9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406841"/>
            <a:ext cx="3962400" cy="2371792"/>
          </a:xfrm>
          <a:prstGeom prst="rect">
            <a:avLst/>
          </a:prstGeom>
        </p:spPr>
      </p:pic>
      <p:pic>
        <p:nvPicPr>
          <p:cNvPr id="7" name="Snagit_PPTB4F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26" y="2604016"/>
            <a:ext cx="3407635" cy="41039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35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</a:t>
            </a:r>
            <a:r>
              <a:rPr lang="en-US" b="1" dirty="0" smtClean="0">
                <a:solidFill>
                  <a:srgbClr val="C00000"/>
                </a:solidFill>
              </a:rPr>
              <a:t>value</a:t>
            </a:r>
            <a:r>
              <a:rPr lang="en-US" b="1" dirty="0" smtClean="0"/>
              <a:t> settings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91613" y="1988912"/>
            <a:ext cx="518587" cy="12876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29788" y="490966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</a:t>
            </a:r>
            <a:r>
              <a:rPr lang="en-US" b="1" dirty="0" smtClean="0">
                <a:solidFill>
                  <a:srgbClr val="C00000"/>
                </a:solidFill>
              </a:rPr>
              <a:t>value</a:t>
            </a:r>
            <a:r>
              <a:rPr lang="en-US" b="1" dirty="0" smtClean="0"/>
              <a:t> settings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24600" y="3429000"/>
            <a:ext cx="484617" cy="148066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57950" y="3200401"/>
            <a:ext cx="852750" cy="228599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05613" y="5486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Click on label tab</a:t>
            </a:r>
          </a:p>
          <a:p>
            <a:r>
              <a:rPr lang="en-US" b="1" dirty="0" smtClean="0"/>
              <a:t>to access this</a:t>
            </a:r>
          </a:p>
          <a:p>
            <a:r>
              <a:rPr lang="en-US" b="1" dirty="0" smtClean="0"/>
              <a:t>window</a:t>
            </a:r>
            <a:endParaRPr lang="en-US" b="1" dirty="0"/>
          </a:p>
        </p:txBody>
      </p:sp>
      <p:pic>
        <p:nvPicPr>
          <p:cNvPr id="21" name="Snagit_PPTCAF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" y="2252871"/>
            <a:ext cx="1019048" cy="11142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7200" y="480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New </a:t>
            </a:r>
            <a:r>
              <a:rPr lang="en-US" b="1" dirty="0" smtClean="0">
                <a:solidFill>
                  <a:srgbClr val="C00000"/>
                </a:solidFill>
              </a:rPr>
              <a:t>label </a:t>
            </a:r>
            <a:r>
              <a:rPr lang="en-US" b="1" dirty="0"/>
              <a:t>and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value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" y="16764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Old </a:t>
            </a:r>
            <a:r>
              <a:rPr lang="en-US" b="1" dirty="0">
                <a:solidFill>
                  <a:srgbClr val="C00000"/>
                </a:solidFill>
              </a:rPr>
              <a:t>label </a:t>
            </a:r>
            <a:r>
              <a:rPr lang="en-US" b="1" dirty="0"/>
              <a:t>and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value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71525" y="4145517"/>
            <a:ext cx="381000" cy="7281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38200" y="1988912"/>
            <a:ext cx="723900" cy="7161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152718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are now Ready for</a:t>
            </a:r>
            <a:br>
              <a:rPr lang="en-US" dirty="0" smtClean="0"/>
            </a:br>
            <a:r>
              <a:rPr lang="en-US" dirty="0" smtClean="0"/>
              <a:t>wires to be placed</a:t>
            </a:r>
            <a:endParaRPr lang="en-US" dirty="0"/>
          </a:p>
        </p:txBody>
      </p:sp>
      <p:pic>
        <p:nvPicPr>
          <p:cNvPr id="6" name="Snagit_PPTE66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0322"/>
            <a:ext cx="7620000" cy="33173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B97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12148"/>
            <a:ext cx="7620000" cy="34337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 wires between components</a:t>
            </a:r>
            <a:endParaRPr lang="en-US" dirty="0"/>
          </a:p>
        </p:txBody>
      </p:sp>
      <p:pic>
        <p:nvPicPr>
          <p:cNvPr id="7" name="Snagit_PPT46A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90925"/>
            <a:ext cx="2352381" cy="3161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562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To PLACE each </a:t>
            </a:r>
            <a:r>
              <a:rPr lang="en-US" b="1" dirty="0" smtClean="0"/>
              <a:t>wire,</a:t>
            </a:r>
          </a:p>
          <a:p>
            <a:r>
              <a:rPr lang="en-US" b="1" dirty="0" smtClean="0"/>
              <a:t>go to top tool bar; </a:t>
            </a:r>
            <a:r>
              <a:rPr lang="en-US" b="1" dirty="0" smtClean="0">
                <a:solidFill>
                  <a:srgbClr val="C00000"/>
                </a:solidFill>
              </a:rPr>
              <a:t>click </a:t>
            </a:r>
            <a:r>
              <a:rPr lang="en-US" b="1" u="sng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lace</a:t>
            </a:r>
          </a:p>
          <a:p>
            <a:r>
              <a:rPr lang="en-US" b="1" dirty="0" smtClean="0"/>
              <a:t>Then, </a:t>
            </a:r>
            <a:r>
              <a:rPr lang="en-US" b="1" dirty="0" smtClean="0">
                <a:solidFill>
                  <a:srgbClr val="C00000"/>
                </a:solidFill>
              </a:rPr>
              <a:t>click </a:t>
            </a:r>
            <a:r>
              <a:rPr lang="en-US" b="1" u="sng" dirty="0" smtClean="0">
                <a:solidFill>
                  <a:srgbClr val="C00000"/>
                </a:solidFill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ire </a:t>
            </a:r>
            <a:r>
              <a:rPr lang="en-US" b="1" dirty="0" smtClean="0"/>
              <a:t>and start connecting the terminals of each symbol with a wire</a:t>
            </a:r>
            <a:r>
              <a:rPr lang="en-US" dirty="0" smtClean="0"/>
              <a:t>	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66800" y="2895600"/>
            <a:ext cx="1066800" cy="2667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33800" y="4191000"/>
            <a:ext cx="1905000" cy="1752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447800" y="3124200"/>
            <a:ext cx="2209800" cy="1524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Traces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791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There is more than one way to attach wires. 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the symbols at </a:t>
            </a:r>
          </a:p>
          <a:p>
            <a:r>
              <a:rPr lang="en-US" b="1" dirty="0" smtClean="0"/>
              <a:t>the lead, and a wire appears. 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r>
              <a:rPr lang="en-US" b="1" dirty="0" smtClean="0"/>
              <a:t> at a corner to change directions.</a:t>
            </a:r>
          </a:p>
          <a:p>
            <a:r>
              <a:rPr lang="en-US" b="1" dirty="0" smtClean="0"/>
              <a:t>Drag mouse to continue to next symbol; and </a:t>
            </a:r>
            <a:r>
              <a:rPr lang="en-US" b="1" dirty="0" smtClean="0">
                <a:solidFill>
                  <a:srgbClr val="C00000"/>
                </a:solidFill>
              </a:rPr>
              <a:t>right click to disconnect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Snagit_PPTE94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6168"/>
            <a:ext cx="8020114" cy="346403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nagit_PPT5E8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4" y="1818294"/>
            <a:ext cx="7552381" cy="30857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Add additional wires &amp; text as needed</a:t>
            </a:r>
            <a:endParaRPr lang="en-US" dirty="0"/>
          </a:p>
        </p:txBody>
      </p:sp>
      <p:pic>
        <p:nvPicPr>
          <p:cNvPr id="5" name="Snagit_PPT33C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3765198"/>
            <a:ext cx="2171700" cy="296857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876800" y="3888495"/>
            <a:ext cx="1790700" cy="22630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524" y="4953000"/>
            <a:ext cx="5781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add the jumper wires, </a:t>
            </a:r>
            <a:r>
              <a:rPr lang="en-US" b="1" u="sng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lace junction dot</a:t>
            </a:r>
          </a:p>
          <a:p>
            <a:r>
              <a:rPr lang="en-US" b="1" dirty="0" smtClean="0"/>
              <a:t>on each side; then attach new wire between 2 dots.</a:t>
            </a:r>
          </a:p>
          <a:p>
            <a:endParaRPr lang="en-US" b="1" dirty="0"/>
          </a:p>
          <a:p>
            <a:r>
              <a:rPr lang="en-US" b="1" dirty="0" smtClean="0"/>
              <a:t>From the same window, </a:t>
            </a:r>
            <a:r>
              <a:rPr lang="en-US" b="1" dirty="0" smtClean="0">
                <a:solidFill>
                  <a:srgbClr val="C00000"/>
                </a:solidFill>
              </a:rPr>
              <a:t>add text</a:t>
            </a:r>
          </a:p>
          <a:p>
            <a:r>
              <a:rPr lang="en-US" b="1" dirty="0" smtClean="0"/>
              <a:t>get pop up window shown, </a:t>
            </a:r>
            <a:r>
              <a:rPr lang="en-US" b="1" dirty="0" smtClean="0">
                <a:solidFill>
                  <a:srgbClr val="C00000"/>
                </a:solidFill>
              </a:rPr>
              <a:t>type in box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Repeat </a:t>
            </a:r>
            <a:r>
              <a:rPr lang="en-US" b="1" dirty="0" smtClean="0"/>
              <a:t>for second jumper, or copy and paste it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10074" y="5943600"/>
            <a:ext cx="199072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886200" y="3048000"/>
            <a:ext cx="2752725" cy="29241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48600" cy="1371600"/>
          </a:xfrm>
        </p:spPr>
        <p:txBody>
          <a:bodyPr/>
          <a:lstStyle/>
          <a:p>
            <a:r>
              <a:rPr lang="en-US" dirty="0" smtClean="0"/>
              <a:t>Replace Green virtual led </a:t>
            </a:r>
            <a:endParaRPr lang="en-US" dirty="0"/>
          </a:p>
        </p:txBody>
      </p:sp>
      <p:pic>
        <p:nvPicPr>
          <p:cNvPr id="4" name="Snagit_PPTD79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9" y="1676400"/>
            <a:ext cx="7752381" cy="4447619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7086600" y="3004066"/>
            <a:ext cx="457200" cy="2725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7600" y="2819400"/>
            <a:ext cx="1424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Replace</a:t>
            </a:r>
          </a:p>
          <a:p>
            <a:r>
              <a:rPr lang="en-US" b="1" dirty="0" smtClean="0"/>
              <a:t>Virtual </a:t>
            </a:r>
            <a:r>
              <a:rPr lang="en-US" b="1" dirty="0" smtClean="0">
                <a:solidFill>
                  <a:srgbClr val="C00000"/>
                </a:solidFill>
              </a:rPr>
              <a:t>LED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646" y="6248400"/>
            <a:ext cx="860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virtual LED </a:t>
            </a:r>
            <a:r>
              <a:rPr lang="en-US" b="1" dirty="0" smtClean="0">
                <a:solidFill>
                  <a:srgbClr val="C00000"/>
                </a:solidFill>
              </a:rPr>
              <a:t>will not function</a:t>
            </a:r>
            <a:r>
              <a:rPr lang="en-US" b="1" dirty="0" smtClean="0"/>
              <a:t>, it is a placeholder only, it must be replaced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613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New LED</a:t>
            </a:r>
            <a:endParaRPr lang="en-US" dirty="0"/>
          </a:p>
        </p:txBody>
      </p:sp>
      <p:pic>
        <p:nvPicPr>
          <p:cNvPr id="4" name="Snagit_PPT4BD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7" y="1717039"/>
            <a:ext cx="6953643" cy="4074161"/>
          </a:xfrm>
        </p:spPr>
      </p:pic>
      <p:sp>
        <p:nvSpPr>
          <p:cNvPr id="5" name="TextBox 4"/>
          <p:cNvSpPr txBox="1"/>
          <p:nvPr/>
        </p:nvSpPr>
        <p:spPr>
          <a:xfrm>
            <a:off x="7391400" y="2286000"/>
            <a:ext cx="16979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 </a:t>
            </a:r>
            <a:r>
              <a:rPr lang="en-US" b="1" dirty="0" smtClean="0">
                <a:solidFill>
                  <a:srgbClr val="C00000"/>
                </a:solidFill>
              </a:rPr>
              <a:t>remove</a:t>
            </a:r>
          </a:p>
          <a:p>
            <a:r>
              <a:rPr lang="en-US" b="1" dirty="0"/>
              <a:t>v</a:t>
            </a:r>
            <a:r>
              <a:rPr lang="en-US" b="1" dirty="0" smtClean="0"/>
              <a:t>irtual LED</a:t>
            </a:r>
          </a:p>
          <a:p>
            <a:endParaRPr lang="en-US" b="1" dirty="0"/>
          </a:p>
          <a:p>
            <a:r>
              <a:rPr lang="en-US" b="1" dirty="0" smtClean="0"/>
              <a:t>First, remove </a:t>
            </a:r>
          </a:p>
          <a:p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onnecting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wires</a:t>
            </a:r>
          </a:p>
          <a:p>
            <a:endParaRPr lang="en-US" b="1" dirty="0"/>
          </a:p>
          <a:p>
            <a:r>
              <a:rPr lang="en-US" b="1" dirty="0" smtClean="0"/>
              <a:t>Then, click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component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to delete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5181600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Next, go to </a:t>
            </a:r>
          </a:p>
          <a:p>
            <a:r>
              <a:rPr lang="en-US" b="1" dirty="0" smtClean="0"/>
              <a:t>diode icon</a:t>
            </a:r>
          </a:p>
          <a:p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click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Snagit_PPT98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20" y="5515429"/>
            <a:ext cx="304800" cy="27577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14400" y="3886200"/>
            <a:ext cx="6477000" cy="176711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247775" y="2286000"/>
            <a:ext cx="228600" cy="1752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71700" y="4343400"/>
            <a:ext cx="457200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505200" y="3810000"/>
            <a:ext cx="533400" cy="914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66800" y="597149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LED_red </a:t>
            </a:r>
            <a:r>
              <a:rPr lang="en-US" b="1" dirty="0" smtClean="0"/>
              <a:t>is the correct component, for this </a:t>
            </a:r>
          </a:p>
          <a:p>
            <a:r>
              <a:rPr lang="en-US" b="1" dirty="0" smtClean="0"/>
              <a:t>schematic when you </a:t>
            </a:r>
            <a:r>
              <a:rPr lang="en-US" b="1" dirty="0" smtClean="0">
                <a:solidFill>
                  <a:srgbClr val="C00000"/>
                </a:solidFill>
              </a:rPr>
              <a:t>plan to simulate the circuit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492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52C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0" y="1524001"/>
            <a:ext cx="4109953" cy="3124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and Rotate</a:t>
            </a:r>
            <a:br>
              <a:rPr lang="en-US" dirty="0" smtClean="0"/>
            </a:br>
            <a:r>
              <a:rPr lang="en-US" dirty="0" smtClean="0"/>
              <a:t>New LED</a:t>
            </a:r>
            <a:endParaRPr lang="en-US" dirty="0"/>
          </a:p>
        </p:txBody>
      </p:sp>
      <p:pic>
        <p:nvPicPr>
          <p:cNvPr id="20" name="Snagit_PPT80B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80" y="2990707"/>
            <a:ext cx="3047619" cy="29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1600200"/>
            <a:ext cx="2728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Move</a:t>
            </a:r>
            <a:r>
              <a:rPr lang="en-US" b="1" dirty="0" smtClean="0"/>
              <a:t> LED into location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C00000"/>
                </a:solidFill>
              </a:rPr>
              <a:t>Rotate</a:t>
            </a:r>
            <a:r>
              <a:rPr lang="en-US" b="1" dirty="0" smtClean="0"/>
              <a:t> LED 90 degrees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counterclockwise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79473" y="1828800"/>
            <a:ext cx="2102152" cy="2953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10389" y="2876550"/>
            <a:ext cx="861993" cy="36215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4750475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Then, reattach the </a:t>
            </a:r>
            <a:r>
              <a:rPr lang="en-US" b="1" dirty="0" smtClean="0">
                <a:solidFill>
                  <a:srgbClr val="C00000"/>
                </a:solidFill>
              </a:rPr>
              <a:t>wires</a:t>
            </a:r>
            <a:r>
              <a:rPr lang="en-US" b="1" dirty="0" smtClean="0"/>
              <a:t> between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P1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D1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D1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R1</a:t>
            </a:r>
          </a:p>
          <a:p>
            <a:endParaRPr lang="en-US" dirty="0"/>
          </a:p>
        </p:txBody>
      </p:sp>
      <p:pic>
        <p:nvPicPr>
          <p:cNvPr id="13" name="Snagit_PPT988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657543"/>
            <a:ext cx="1190476" cy="10857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15200" y="4485590"/>
            <a:ext cx="148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Re-label</a:t>
            </a:r>
          </a:p>
          <a:p>
            <a:r>
              <a:rPr lang="en-US" b="1" dirty="0" smtClean="0"/>
              <a:t>component</a:t>
            </a:r>
          </a:p>
          <a:p>
            <a:r>
              <a:rPr lang="en-US" b="1" dirty="0" smtClean="0"/>
              <a:t>from LED1</a:t>
            </a:r>
          </a:p>
          <a:p>
            <a:r>
              <a:rPr lang="en-US" b="1" dirty="0" smtClean="0"/>
              <a:t>back to </a:t>
            </a:r>
            <a:r>
              <a:rPr lang="en-US" b="1" dirty="0" smtClean="0">
                <a:solidFill>
                  <a:srgbClr val="C00000"/>
                </a:solidFill>
              </a:rPr>
              <a:t>D1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801171" y="3886200"/>
            <a:ext cx="1514029" cy="914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643587" y="4823936"/>
            <a:ext cx="785793" cy="73866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90800" y="5257800"/>
            <a:ext cx="2585638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920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/>
          <a:lstStyle/>
          <a:p>
            <a:r>
              <a:rPr lang="en-US" dirty="0" smtClean="0"/>
              <a:t>Simulate circuit operation</a:t>
            </a:r>
            <a:endParaRPr lang="en-US" dirty="0"/>
          </a:p>
        </p:txBody>
      </p:sp>
      <p:pic>
        <p:nvPicPr>
          <p:cNvPr id="6" name="Snagit_PPT26F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9" y="1676400"/>
            <a:ext cx="5426811" cy="2634444"/>
          </a:xfrm>
        </p:spPr>
      </p:pic>
      <p:pic>
        <p:nvPicPr>
          <p:cNvPr id="8" name="Snagit_PPTDC9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45" y="3861192"/>
            <a:ext cx="5733600" cy="2768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2069068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Toggled off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955268"/>
            <a:ext cx="131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Toggled 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57400" y="5943600"/>
            <a:ext cx="8382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96000" y="2514600"/>
            <a:ext cx="10668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1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express SCH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2276475"/>
            <a:ext cx="4953000" cy="4114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334635" y="2924810"/>
            <a:ext cx="2971165" cy="2104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5181600"/>
            <a:ext cx="1326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Typical </a:t>
            </a:r>
          </a:p>
          <a:p>
            <a:r>
              <a:rPr lang="en-US" b="1" dirty="0" smtClean="0"/>
              <a:t>grid pattern,</a:t>
            </a:r>
          </a:p>
          <a:p>
            <a:r>
              <a:rPr lang="en-US" b="1" dirty="0" smtClean="0"/>
              <a:t>if zoomed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20000" y="4953000"/>
            <a:ext cx="0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3060680"/>
            <a:ext cx="214674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is what the</a:t>
            </a:r>
          </a:p>
          <a:p>
            <a:r>
              <a:rPr lang="en-US" b="1" dirty="0" smtClean="0"/>
              <a:t>express</a:t>
            </a:r>
            <a:r>
              <a:rPr lang="en-US" b="1" dirty="0" smtClean="0">
                <a:solidFill>
                  <a:srgbClr val="C00000"/>
                </a:solidFill>
              </a:rPr>
              <a:t>SCH</a:t>
            </a:r>
          </a:p>
          <a:p>
            <a:r>
              <a:rPr lang="en-US" b="1" dirty="0" smtClean="0"/>
              <a:t>capture screen</a:t>
            </a:r>
          </a:p>
          <a:p>
            <a:r>
              <a:rPr lang="en-US" b="1" dirty="0" smtClean="0"/>
              <a:t>looks like</a:t>
            </a:r>
          </a:p>
          <a:p>
            <a:endParaRPr lang="en-US" b="1" dirty="0"/>
          </a:p>
          <a:p>
            <a:r>
              <a:rPr lang="en-US" b="1" dirty="0" smtClean="0"/>
              <a:t>The symbols at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top,</a:t>
            </a:r>
            <a:r>
              <a:rPr lang="en-US" b="1" dirty="0" smtClean="0"/>
              <a:t> and along </a:t>
            </a:r>
          </a:p>
          <a:p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 smtClean="0">
                <a:solidFill>
                  <a:srgbClr val="C00000"/>
                </a:solidFill>
              </a:rPr>
              <a:t>left</a:t>
            </a:r>
            <a:r>
              <a:rPr lang="en-US" b="1" dirty="0" smtClean="0"/>
              <a:t> side, are</a:t>
            </a:r>
          </a:p>
          <a:p>
            <a:r>
              <a:rPr lang="en-US" b="1" dirty="0" smtClean="0"/>
              <a:t>what you</a:t>
            </a:r>
            <a:r>
              <a:rPr lang="en-US" b="1" dirty="0"/>
              <a:t> </a:t>
            </a:r>
            <a:r>
              <a:rPr lang="en-US" b="1" dirty="0" smtClean="0"/>
              <a:t>will use </a:t>
            </a:r>
          </a:p>
          <a:p>
            <a:r>
              <a:rPr lang="en-US" b="1" dirty="0" smtClean="0"/>
              <a:t>when drawing </a:t>
            </a:r>
          </a:p>
          <a:p>
            <a:r>
              <a:rPr lang="en-US" b="1" dirty="0"/>
              <a:t>t</a:t>
            </a:r>
            <a:r>
              <a:rPr lang="en-US" b="1" dirty="0" smtClean="0"/>
              <a:t>he schematic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43765" y="5172075"/>
            <a:ext cx="370835" cy="9511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20721" y="2924810"/>
            <a:ext cx="1886721" cy="32371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24000" y="2533650"/>
            <a:ext cx="61024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25262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Pull down menus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52600"/>
            <a:ext cx="331624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is the opening page 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the end of this lesson students will be able to: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/>
              <a:t> Draw a simple schematic layout using </a:t>
            </a:r>
            <a:r>
              <a:rPr lang="en-US" dirty="0">
                <a:solidFill>
                  <a:srgbClr val="C00000"/>
                </a:solidFill>
              </a:rPr>
              <a:t>expressSCH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/>
              <a:t> Create a </a:t>
            </a:r>
            <a:r>
              <a:rPr lang="en-US" dirty="0">
                <a:solidFill>
                  <a:srgbClr val="C00000"/>
                </a:solidFill>
              </a:rPr>
              <a:t>Node Layout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Node List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/>
              <a:t> Design a simple Printed Circuit Board </a:t>
            </a:r>
            <a:r>
              <a:rPr lang="en-US" dirty="0" smtClean="0"/>
              <a:t>(PCB) using 		</a:t>
            </a:r>
            <a:r>
              <a:rPr lang="en-US" dirty="0" smtClean="0">
                <a:solidFill>
                  <a:srgbClr val="C00000"/>
                </a:solidFill>
              </a:rPr>
              <a:t>expressPCB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4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/>
              <a:t> Draw and simulate a simple schematic layout using 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C00000"/>
                </a:solidFill>
              </a:rPr>
              <a:t>Multisim</a:t>
            </a:r>
          </a:p>
          <a:p>
            <a:r>
              <a:rPr lang="en-US" dirty="0" smtClean="0"/>
              <a:t>Students should now be familiar with the </a:t>
            </a:r>
            <a:r>
              <a:rPr lang="en-US" dirty="0" smtClean="0">
                <a:solidFill>
                  <a:srgbClr val="C00000"/>
                </a:solidFill>
              </a:rPr>
              <a:t>software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rograms </a:t>
            </a:r>
            <a:r>
              <a:rPr lang="en-US" dirty="0" smtClean="0"/>
              <a:t>that will be used throughout this course.  They should be able to move more quickly through </a:t>
            </a:r>
            <a:r>
              <a:rPr lang="en-US" dirty="0" smtClean="0">
                <a:solidFill>
                  <a:srgbClr val="C00000"/>
                </a:solidFill>
              </a:rPr>
              <a:t>future assignments,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rgbClr val="C00000"/>
                </a:solidFill>
              </a:rPr>
              <a:t>knowledge gained </a:t>
            </a:r>
            <a:r>
              <a:rPr lang="en-US" dirty="0" smtClean="0"/>
              <a:t>from this one lesson, and expand that knowledge into </a:t>
            </a:r>
            <a:r>
              <a:rPr lang="en-US" dirty="0" smtClean="0">
                <a:solidFill>
                  <a:srgbClr val="C00000"/>
                </a:solidFill>
              </a:rPr>
              <a:t>more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complex assignments, </a:t>
            </a:r>
            <a:r>
              <a:rPr lang="en-US" dirty="0" smtClean="0"/>
              <a:t>with each new folder.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246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848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ELECTR 155 Students </a:t>
            </a:r>
          </a:p>
          <a:p>
            <a:r>
              <a:rPr lang="en-US" dirty="0" smtClean="0"/>
              <a:t>Please take a few minutes to answer the following 30 question survey.  You must answer every question. </a:t>
            </a:r>
            <a:r>
              <a:rPr lang="en-US" dirty="0" smtClean="0">
                <a:solidFill>
                  <a:srgbClr val="C00000"/>
                </a:solidFill>
              </a:rPr>
              <a:t>Thank you in advance. </a:t>
            </a:r>
          </a:p>
          <a:p>
            <a:r>
              <a:rPr lang="en-US" dirty="0" smtClean="0"/>
              <a:t>Go to:</a:t>
            </a:r>
          </a:p>
          <a:p>
            <a:r>
              <a:rPr lang="en-US" dirty="0">
                <a:hlinkClick r:id="rId2"/>
              </a:rPr>
              <a:t>https://testmoz.com/599887/admin/question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You will see a box come up that says: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Survey for eLearning Students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Student Login: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First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Last name </a:t>
            </a:r>
            <a:r>
              <a:rPr lang="en-US" dirty="0" smtClean="0"/>
              <a:t>required</a:t>
            </a:r>
          </a:p>
          <a:p>
            <a:r>
              <a:rPr lang="en-US" dirty="0" smtClean="0"/>
              <a:t>Passcode: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C00000"/>
                </a:solidFill>
              </a:rPr>
              <a:t>ETEC648STSURVEY  </a:t>
            </a:r>
          </a:p>
          <a:p>
            <a:r>
              <a:rPr lang="en-US" dirty="0"/>
              <a:t>	</a:t>
            </a:r>
            <a:r>
              <a:rPr lang="en-US" dirty="0" smtClean="0"/>
              <a:t>All </a:t>
            </a:r>
            <a:r>
              <a:rPr lang="en-US" dirty="0" smtClean="0">
                <a:solidFill>
                  <a:srgbClr val="C00000"/>
                </a:solidFill>
              </a:rPr>
              <a:t>CAPITALS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C00000"/>
                </a:solidFill>
              </a:rPr>
              <a:t> no spaces </a:t>
            </a:r>
            <a:r>
              <a:rPr lang="en-US" dirty="0" smtClean="0"/>
              <a:t>(front, behind or in-between)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194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C00000"/>
                </a:solidFill>
              </a:rPr>
              <a:t>S</a:t>
            </a:r>
            <a:r>
              <a:rPr lang="en-US" sz="7200" dirty="0" smtClean="0"/>
              <a:t>imple</a:t>
            </a:r>
            <a:br>
              <a:rPr lang="en-US" sz="7200" dirty="0" smtClean="0"/>
            </a:br>
            <a:r>
              <a:rPr lang="en-US" sz="7200" dirty="0" smtClean="0">
                <a:solidFill>
                  <a:srgbClr val="C00000"/>
                </a:solidFill>
              </a:rPr>
              <a:t>S</a:t>
            </a:r>
            <a:r>
              <a:rPr lang="en-US" sz="7200" dirty="0" smtClean="0"/>
              <a:t>tarter</a:t>
            </a:r>
            <a:br>
              <a:rPr lang="en-US" sz="7200" dirty="0" smtClean="0"/>
            </a:br>
            <a:r>
              <a:rPr lang="en-US" sz="7200" dirty="0" smtClean="0">
                <a:solidFill>
                  <a:srgbClr val="C00000"/>
                </a:solidFill>
              </a:rPr>
              <a:t>C</a:t>
            </a:r>
            <a:r>
              <a:rPr lang="en-US" sz="7200" dirty="0" smtClean="0"/>
              <a:t>ircuit--Done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Created by</a:t>
            </a:r>
          </a:p>
          <a:p>
            <a:r>
              <a:rPr lang="en-US" dirty="0"/>
              <a:t>Nita </a:t>
            </a:r>
            <a:r>
              <a:rPr lang="en-US" dirty="0" smtClean="0"/>
              <a:t>Leighton</a:t>
            </a:r>
          </a:p>
          <a:p>
            <a:r>
              <a:rPr lang="en-US" dirty="0"/>
              <a:t>Copyright Fall 2015</a:t>
            </a:r>
          </a:p>
          <a:p>
            <a:r>
              <a:rPr lang="en-US" dirty="0"/>
              <a:t>ETEC 648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soon as you open the schematic window – </a:t>
            </a:r>
            <a:r>
              <a:rPr lang="en-US" dirty="0" smtClean="0">
                <a:solidFill>
                  <a:srgbClr val="C00000"/>
                </a:solidFill>
              </a:rPr>
              <a:t>SAVE IT;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Continue to save, after each step, to preserve your work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To save:</a:t>
            </a:r>
          </a:p>
          <a:p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/>
              <a:t>go to </a:t>
            </a:r>
            <a:r>
              <a:rPr lang="en-US" dirty="0" smtClean="0">
                <a:solidFill>
                  <a:srgbClr val="C00000"/>
                </a:solidFill>
              </a:rPr>
              <a:t>file </a:t>
            </a:r>
            <a:r>
              <a:rPr lang="en-US" dirty="0" smtClean="0"/>
              <a:t>and pull down to </a:t>
            </a:r>
            <a:r>
              <a:rPr lang="en-US" dirty="0" smtClean="0">
                <a:solidFill>
                  <a:srgbClr val="C00000"/>
                </a:solidFill>
              </a:rPr>
              <a:t>save as </a:t>
            </a:r>
            <a:r>
              <a:rPr lang="en-US" dirty="0" smtClean="0"/>
              <a:t>initially</a:t>
            </a:r>
          </a:p>
          <a:p>
            <a:r>
              <a:rPr lang="en-US" dirty="0"/>
              <a:t>	</a:t>
            </a:r>
            <a:r>
              <a:rPr lang="en-US" dirty="0" smtClean="0"/>
              <a:t>then, in future saves, just click </a:t>
            </a:r>
            <a:r>
              <a:rPr lang="en-US" dirty="0" smtClean="0">
                <a:solidFill>
                  <a:srgbClr val="C00000"/>
                </a:solidFill>
              </a:rPr>
              <a:t>save, </a:t>
            </a:r>
            <a:r>
              <a:rPr lang="en-US" dirty="0" smtClean="0"/>
              <a:t>or use the little 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icon </a:t>
            </a:r>
            <a:r>
              <a:rPr lang="en-US" dirty="0" smtClean="0"/>
              <a:t>that looks like a </a:t>
            </a:r>
            <a:r>
              <a:rPr lang="en-US" dirty="0" smtClean="0">
                <a:solidFill>
                  <a:srgbClr val="C00000"/>
                </a:solidFill>
              </a:rPr>
              <a:t>floppy disc      on the tool bar </a:t>
            </a:r>
          </a:p>
          <a:p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Save work every few minutes, </a:t>
            </a:r>
            <a:r>
              <a:rPr lang="en-US" dirty="0" smtClean="0"/>
              <a:t>while working on it</a:t>
            </a:r>
          </a:p>
          <a:p>
            <a:r>
              <a:rPr lang="en-US" dirty="0" smtClean="0"/>
              <a:t>Remember to place finished work in your </a:t>
            </a:r>
            <a:r>
              <a:rPr lang="en-US" dirty="0" smtClean="0">
                <a:solidFill>
                  <a:srgbClr val="C00000"/>
                </a:solidFill>
              </a:rPr>
              <a:t>ePortfolio, sub folder, and submit it to the instructor </a:t>
            </a:r>
            <a:r>
              <a:rPr lang="en-US" dirty="0" smtClean="0"/>
              <a:t>for review </a:t>
            </a:r>
          </a:p>
          <a:p>
            <a:r>
              <a:rPr lang="en-US" dirty="0" smtClean="0"/>
              <a:t>Follow the timetable on the </a:t>
            </a:r>
            <a:r>
              <a:rPr lang="en-US" dirty="0" smtClean="0">
                <a:solidFill>
                  <a:srgbClr val="C00000"/>
                </a:solidFill>
              </a:rPr>
              <a:t>Outline of Requirements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Remember:</a:t>
            </a:r>
          </a:p>
          <a:p>
            <a:r>
              <a:rPr lang="en-US" dirty="0" smtClean="0"/>
              <a:t>Time permitting, you have </a:t>
            </a:r>
            <a:r>
              <a:rPr lang="en-US" dirty="0" smtClean="0">
                <a:solidFill>
                  <a:srgbClr val="C00000"/>
                </a:solidFill>
              </a:rPr>
              <a:t>2 weeks to redo and re-submit work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" name="Snagit_PPTDA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49" y="3552857"/>
            <a:ext cx="219048" cy="257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15200" cy="1371600"/>
          </a:xfrm>
        </p:spPr>
        <p:txBody>
          <a:bodyPr>
            <a:normAutofit/>
          </a:bodyPr>
          <a:lstStyle/>
          <a:p>
            <a:r>
              <a:rPr lang="en-US" dirty="0"/>
              <a:t>Select </a:t>
            </a:r>
            <a:r>
              <a:rPr lang="en-US" dirty="0" smtClean="0"/>
              <a:t>symbols</a:t>
            </a:r>
            <a:br>
              <a:rPr lang="en-US" dirty="0" smtClean="0"/>
            </a:br>
            <a:r>
              <a:rPr lang="en-US" dirty="0" smtClean="0"/>
              <a:t>for schematic of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From Express</a:t>
            </a:r>
            <a:r>
              <a:rPr lang="en-US" sz="2600" dirty="0" smtClean="0">
                <a:solidFill>
                  <a:srgbClr val="C00000"/>
                </a:solidFill>
              </a:rPr>
              <a:t>SCH </a:t>
            </a:r>
            <a:r>
              <a:rPr lang="en-US" sz="2600" dirty="0">
                <a:solidFill>
                  <a:srgbClr val="C00000"/>
                </a:solidFill>
              </a:rPr>
              <a:t>– </a:t>
            </a:r>
            <a:r>
              <a:rPr lang="en-US" sz="2600" dirty="0" smtClean="0"/>
              <a:t>Here </a:t>
            </a:r>
            <a:r>
              <a:rPr lang="en-US" sz="2600" dirty="0"/>
              <a:t>is the </a:t>
            </a:r>
            <a:r>
              <a:rPr lang="en-US" sz="2600" dirty="0">
                <a:solidFill>
                  <a:srgbClr val="C00000"/>
                </a:solidFill>
              </a:rPr>
              <a:t>list of components </a:t>
            </a:r>
            <a:r>
              <a:rPr lang="en-US" sz="2600" dirty="0"/>
              <a:t>needed for the </a:t>
            </a:r>
            <a:r>
              <a:rPr lang="en-US" sz="2600" dirty="0" smtClean="0">
                <a:solidFill>
                  <a:srgbClr val="C00000"/>
                </a:solidFill>
              </a:rPr>
              <a:t>SSC 	schematic drawing; pull all from the library first, </a:t>
            </a:r>
            <a:r>
              <a:rPr lang="en-US" sz="2600" dirty="0">
                <a:solidFill>
                  <a:srgbClr val="C00000"/>
                </a:solidFill>
              </a:rPr>
              <a:t>b</a:t>
            </a:r>
            <a:r>
              <a:rPr lang="en-US" sz="2600" dirty="0" smtClean="0">
                <a:solidFill>
                  <a:srgbClr val="C00000"/>
                </a:solidFill>
              </a:rPr>
              <a:t>efore you start 	to draw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Symbols will come in the center of page, move to top or side of page 	before you do layout</a:t>
            </a:r>
            <a:endParaRPr lang="en-US" sz="2600" dirty="0">
              <a:solidFill>
                <a:srgbClr val="C00000"/>
              </a:solidFill>
            </a:endParaRPr>
          </a:p>
          <a:p>
            <a:r>
              <a:rPr lang="en-US" sz="2600" dirty="0" smtClean="0"/>
              <a:t>Order of found in library </a:t>
            </a:r>
            <a:r>
              <a:rPr lang="en-US" sz="2600" u="sng" dirty="0" smtClean="0"/>
              <a:t>under these words </a:t>
            </a:r>
            <a:endParaRPr lang="en-US" sz="2600" u="sng" dirty="0"/>
          </a:p>
          <a:p>
            <a:r>
              <a:rPr lang="en-US" sz="2600" dirty="0" smtClean="0">
                <a:solidFill>
                  <a:srgbClr val="C00000"/>
                </a:solidFill>
              </a:rPr>
              <a:t>J1</a:t>
            </a:r>
            <a:r>
              <a:rPr lang="en-US" sz="2600" dirty="0" smtClean="0"/>
              <a:t> = Connector - 2-pin </a:t>
            </a:r>
            <a:r>
              <a:rPr lang="en-US" sz="2600" dirty="0"/>
              <a:t>– express</a:t>
            </a:r>
            <a:r>
              <a:rPr lang="en-US" sz="2600" dirty="0">
                <a:solidFill>
                  <a:srgbClr val="C00000"/>
                </a:solidFill>
              </a:rPr>
              <a:t>SCH</a:t>
            </a:r>
            <a:r>
              <a:rPr lang="en-US" sz="2600" dirty="0"/>
              <a:t> opened on this </a:t>
            </a:r>
            <a:r>
              <a:rPr lang="en-US" sz="2600" dirty="0" smtClean="0"/>
              <a:t>component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P1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smtClean="0"/>
              <a:t>Connector - </a:t>
            </a:r>
            <a:r>
              <a:rPr lang="en-US" sz="2600" dirty="0"/>
              <a:t>2-pin </a:t>
            </a:r>
            <a:r>
              <a:rPr lang="en-US" sz="2600" dirty="0" smtClean="0"/>
              <a:t>– (</a:t>
            </a:r>
            <a:r>
              <a:rPr lang="en-US" sz="2600" dirty="0" smtClean="0">
                <a:solidFill>
                  <a:srgbClr val="C00000"/>
                </a:solidFill>
              </a:rPr>
              <a:t>flipped 180 degrees) </a:t>
            </a:r>
            <a:r>
              <a:rPr lang="en-US" sz="2600" dirty="0"/>
              <a:t>– express</a:t>
            </a:r>
            <a:r>
              <a:rPr lang="en-US" sz="2600" dirty="0">
                <a:solidFill>
                  <a:srgbClr val="C00000"/>
                </a:solidFill>
              </a:rPr>
              <a:t>SCH</a:t>
            </a:r>
            <a:r>
              <a:rPr lang="en-US" sz="2600" dirty="0"/>
              <a:t> opened on </a:t>
            </a:r>
            <a:r>
              <a:rPr lang="en-US" sz="2600" dirty="0" smtClean="0"/>
              <a:t>	this component</a:t>
            </a:r>
            <a:endParaRPr lang="en-US" sz="2600" dirty="0" smtClean="0">
              <a:solidFill>
                <a:srgbClr val="C00000"/>
              </a:solidFill>
            </a:endParaRPr>
          </a:p>
          <a:p>
            <a:r>
              <a:rPr lang="en-US" sz="2600" dirty="0" smtClean="0">
                <a:solidFill>
                  <a:srgbClr val="C00000"/>
                </a:solidFill>
              </a:rPr>
              <a:t>B1</a:t>
            </a:r>
            <a:r>
              <a:rPr lang="en-US" sz="2600" dirty="0" smtClean="0"/>
              <a:t> </a:t>
            </a:r>
            <a:r>
              <a:rPr lang="en-US" sz="2600" dirty="0"/>
              <a:t>= MISC. - Battery </a:t>
            </a:r>
            <a:endParaRPr lang="en-US" sz="2600" dirty="0" smtClean="0"/>
          </a:p>
          <a:p>
            <a:r>
              <a:rPr lang="en-US" sz="2600" dirty="0">
                <a:solidFill>
                  <a:srgbClr val="C00000"/>
                </a:solidFill>
              </a:rPr>
              <a:t>R1</a:t>
            </a:r>
            <a:r>
              <a:rPr lang="en-US" sz="2600" dirty="0"/>
              <a:t> = Passive Resistor  – </a:t>
            </a:r>
            <a:r>
              <a:rPr lang="en-US" sz="2600" dirty="0" smtClean="0"/>
              <a:t>(</a:t>
            </a:r>
            <a:r>
              <a:rPr lang="en-US" sz="2600" dirty="0">
                <a:solidFill>
                  <a:srgbClr val="C00000"/>
                </a:solidFill>
              </a:rPr>
              <a:t>rotate 90 degrees </a:t>
            </a:r>
            <a:r>
              <a:rPr lang="en-US" sz="2600" dirty="0"/>
              <a:t>right, so resistor is </a:t>
            </a:r>
            <a:r>
              <a:rPr lang="en-US" sz="2600" dirty="0" smtClean="0">
                <a:solidFill>
                  <a:srgbClr val="C00000"/>
                </a:solidFill>
              </a:rPr>
              <a:t>horizontal</a:t>
            </a:r>
            <a:r>
              <a:rPr lang="en-US" sz="2600" dirty="0"/>
              <a:t>) </a:t>
            </a:r>
          </a:p>
          <a:p>
            <a:r>
              <a:rPr lang="en-US" sz="2600" dirty="0">
                <a:solidFill>
                  <a:srgbClr val="C00000"/>
                </a:solidFill>
              </a:rPr>
              <a:t>D1</a:t>
            </a:r>
            <a:r>
              <a:rPr lang="en-US" sz="2600" dirty="0"/>
              <a:t> = Semiconductor – LED (</a:t>
            </a:r>
            <a:r>
              <a:rPr lang="en-US" sz="2600" dirty="0">
                <a:solidFill>
                  <a:srgbClr val="C00000"/>
                </a:solidFill>
              </a:rPr>
              <a:t>rotate 90 degrees </a:t>
            </a:r>
            <a:r>
              <a:rPr lang="en-US" sz="2600" dirty="0"/>
              <a:t>right, so LED is </a:t>
            </a:r>
            <a:r>
              <a:rPr lang="en-US" sz="2600" dirty="0" smtClean="0">
                <a:solidFill>
                  <a:srgbClr val="C00000"/>
                </a:solidFill>
              </a:rPr>
              <a:t>horizontal</a:t>
            </a:r>
            <a:r>
              <a:rPr lang="en-US" sz="2600" dirty="0"/>
              <a:t>) </a:t>
            </a:r>
          </a:p>
          <a:p>
            <a:r>
              <a:rPr lang="en-US" sz="2600" dirty="0">
                <a:solidFill>
                  <a:srgbClr val="C00000"/>
                </a:solidFill>
              </a:rPr>
              <a:t>SW1</a:t>
            </a:r>
            <a:r>
              <a:rPr lang="en-US" sz="2600" dirty="0"/>
              <a:t> = SPST Switch  – (</a:t>
            </a:r>
            <a:r>
              <a:rPr lang="en-US" sz="2600" dirty="0" smtClean="0"/>
              <a:t>rotate 90 degrees right, so switch is </a:t>
            </a:r>
            <a:r>
              <a:rPr lang="en-US" sz="2600" dirty="0" smtClean="0">
                <a:solidFill>
                  <a:srgbClr val="C00000"/>
                </a:solidFill>
              </a:rPr>
              <a:t>horizontal </a:t>
            </a:r>
            <a:r>
              <a:rPr lang="en-US" sz="2600" dirty="0" smtClean="0"/>
              <a:t>and 	opens left to right, this symbol may have to be flipped also)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BEE5-724D-4AF4-827B-FE2260C9E23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2972</TotalTime>
  <Words>3398</Words>
  <Application>Microsoft Office PowerPoint</Application>
  <PresentationFormat>On-screen Show (4:3)</PresentationFormat>
  <Paragraphs>672</Paragraphs>
  <Slides>72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Essential</vt:lpstr>
      <vt:lpstr>Simple Starter Circuit (SSC)</vt:lpstr>
      <vt:lpstr> Steps required to design a  Printed circuit board (PCB)</vt:lpstr>
      <vt:lpstr>Start with a typical Freehand Sketch</vt:lpstr>
      <vt:lpstr>Express SCH</vt:lpstr>
      <vt:lpstr>Free CAD Software</vt:lpstr>
      <vt:lpstr>When programs are installed</vt:lpstr>
      <vt:lpstr> Open express SCH</vt:lpstr>
      <vt:lpstr>Save project</vt:lpstr>
      <vt:lpstr>Select symbols for schematic of SSC</vt:lpstr>
      <vt:lpstr>Before drawing, select schematic symbols</vt:lpstr>
      <vt:lpstr>Select other  schematic symbols</vt:lpstr>
      <vt:lpstr>Select Symbols then, rotate or flip</vt:lpstr>
      <vt:lpstr>Rotating &amp; Flipping Symbols</vt:lpstr>
      <vt:lpstr>Name and number  each symbol you chose</vt:lpstr>
      <vt:lpstr>Arrange the parts layout of your design</vt:lpstr>
      <vt:lpstr>Place wires</vt:lpstr>
      <vt:lpstr>Add Text to schematic</vt:lpstr>
      <vt:lpstr>Complete the Title Block</vt:lpstr>
      <vt:lpstr>Check for errors</vt:lpstr>
      <vt:lpstr>Complete schematic drawing of circuit</vt:lpstr>
      <vt:lpstr>PCB terminology definitions</vt:lpstr>
      <vt:lpstr>Double-Sided PCB secrets</vt:lpstr>
      <vt:lpstr>Transition to PCB</vt:lpstr>
      <vt:lpstr>Starting Express PCB</vt:lpstr>
      <vt:lpstr>Getting started</vt:lpstr>
      <vt:lpstr>Alphanumeric components Designators for SSC</vt:lpstr>
      <vt:lpstr>Select symbols for PCB layout</vt:lpstr>
      <vt:lpstr>First Symbol Inserted on PCB layout </vt:lpstr>
      <vt:lpstr>Find next  two component footprints</vt:lpstr>
      <vt:lpstr>Label footprints</vt:lpstr>
      <vt:lpstr>Rotate labeled footprint symbols</vt:lpstr>
      <vt:lpstr>Rotate or flip footprints</vt:lpstr>
      <vt:lpstr>Insert Corner Mounts</vt:lpstr>
      <vt:lpstr>Placing Traces (wires)</vt:lpstr>
      <vt:lpstr>If the layout disappears from screen</vt:lpstr>
      <vt:lpstr>Add Text</vt:lpstr>
      <vt:lpstr>Shrink the PCB size (border)</vt:lpstr>
      <vt:lpstr>Node-listing Method (1)</vt:lpstr>
      <vt:lpstr>Node-listing Method (2)</vt:lpstr>
      <vt:lpstr>Insert schematic Into Paint program</vt:lpstr>
      <vt:lpstr>Open Paint </vt:lpstr>
      <vt:lpstr>Bring the JPEG picture of the schematic into paint</vt:lpstr>
      <vt:lpstr>Start to Paint </vt:lpstr>
      <vt:lpstr>This is the Completed  Node-layout in color</vt:lpstr>
      <vt:lpstr> Node Listing,  custom Form</vt:lpstr>
      <vt:lpstr>Node-List for Simple Starter Circuit </vt:lpstr>
      <vt:lpstr>Node List  Completed</vt:lpstr>
      <vt:lpstr> Now, repeat the schematic capture inside of Multisim </vt:lpstr>
      <vt:lpstr>List of ref-designators Needed, with values required</vt:lpstr>
      <vt:lpstr>Select each schematic symbol and value</vt:lpstr>
      <vt:lpstr>Select the switch</vt:lpstr>
      <vt:lpstr>Select the resistor</vt:lpstr>
      <vt:lpstr>Select the LED</vt:lpstr>
      <vt:lpstr>Select the REAL LED</vt:lpstr>
      <vt:lpstr>Select the battery</vt:lpstr>
      <vt:lpstr>Select Working the battery</vt:lpstr>
      <vt:lpstr>Select the connectors</vt:lpstr>
      <vt:lpstr>Capture the  schematic</vt:lpstr>
      <vt:lpstr>Label Symbols</vt:lpstr>
      <vt:lpstr>All Labels are changed here</vt:lpstr>
      <vt:lpstr>Change component values</vt:lpstr>
      <vt:lpstr>We are now Ready for wires to be placed</vt:lpstr>
      <vt:lpstr>Place wires between components</vt:lpstr>
      <vt:lpstr>Completing Traces</vt:lpstr>
      <vt:lpstr>Add additional wires &amp; text as needed</vt:lpstr>
      <vt:lpstr>Replace Green virtual led </vt:lpstr>
      <vt:lpstr>Selecting New LED</vt:lpstr>
      <vt:lpstr>Place and Rotate New LED</vt:lpstr>
      <vt:lpstr>Simulate circuit operation</vt:lpstr>
      <vt:lpstr>conclusion</vt:lpstr>
      <vt:lpstr>Required Survey</vt:lpstr>
      <vt:lpstr>Simple Starter Circuit--Done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Sample CiRcuit</dc:title>
  <dc:creator>Sys Admin</dc:creator>
  <cp:lastModifiedBy>Sys Admin</cp:lastModifiedBy>
  <cp:revision>389</cp:revision>
  <dcterms:created xsi:type="dcterms:W3CDTF">2013-09-08T23:05:24Z</dcterms:created>
  <dcterms:modified xsi:type="dcterms:W3CDTF">2015-11-13T21:37:00Z</dcterms:modified>
</cp:coreProperties>
</file>