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5"/>
  </p:notesMasterIdLst>
  <p:sldIdLst>
    <p:sldId id="256" r:id="rId2"/>
    <p:sldId id="266" r:id="rId3"/>
    <p:sldId id="257" r:id="rId4"/>
    <p:sldId id="258" r:id="rId5"/>
    <p:sldId id="260" r:id="rId6"/>
    <p:sldId id="261" r:id="rId7"/>
    <p:sldId id="264" r:id="rId8"/>
    <p:sldId id="265" r:id="rId9"/>
    <p:sldId id="267" r:id="rId10"/>
    <p:sldId id="268" r:id="rId11"/>
    <p:sldId id="269" r:id="rId12"/>
    <p:sldId id="271" r:id="rId13"/>
    <p:sldId id="272" r:id="rId14"/>
    <p:sldId id="273" r:id="rId15"/>
    <p:sldId id="274" r:id="rId16"/>
    <p:sldId id="278" r:id="rId17"/>
    <p:sldId id="276" r:id="rId18"/>
    <p:sldId id="277" r:id="rId19"/>
    <p:sldId id="275" r:id="rId20"/>
    <p:sldId id="279" r:id="rId21"/>
    <p:sldId id="280" r:id="rId22"/>
    <p:sldId id="281" r:id="rId23"/>
    <p:sldId id="282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0B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4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9109F9-D17E-4160-A4AA-0BF6B7F438CC}" type="datetimeFigureOut">
              <a:rPr lang="en-US" smtClean="0"/>
              <a:t>3/15/2018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688C4D-13A0-45B6-BF72-5B715D836B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991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688C4D-13A0-45B6-BF72-5B715D836B38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688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71D0-6809-4A76-8781-58EF4A556123}" type="datetimeFigureOut">
              <a:rPr lang="en-US" smtClean="0"/>
              <a:t>3/15/2018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C8006-F3A2-4900-8BA0-2C44479077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71D0-6809-4A76-8781-58EF4A556123}" type="datetimeFigureOut">
              <a:rPr lang="en-US" smtClean="0"/>
              <a:t>3/15/2018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C8006-F3A2-4900-8BA0-2C44479077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71D0-6809-4A76-8781-58EF4A556123}" type="datetimeFigureOut">
              <a:rPr lang="en-US" smtClean="0"/>
              <a:t>3/15/2018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C8006-F3A2-4900-8BA0-2C44479077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71D0-6809-4A76-8781-58EF4A556123}" type="datetimeFigureOut">
              <a:rPr lang="en-US" smtClean="0"/>
              <a:t>3/15/2018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C8006-F3A2-4900-8BA0-2C44479077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71D0-6809-4A76-8781-58EF4A556123}" type="datetimeFigureOut">
              <a:rPr lang="en-US" smtClean="0"/>
              <a:t>3/15/2018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C8006-F3A2-4900-8BA0-2C44479077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71D0-6809-4A76-8781-58EF4A556123}" type="datetimeFigureOut">
              <a:rPr lang="en-US" smtClean="0"/>
              <a:t>3/15/2018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C8006-F3A2-4900-8BA0-2C44479077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71D0-6809-4A76-8781-58EF4A556123}" type="datetimeFigureOut">
              <a:rPr lang="en-US" smtClean="0"/>
              <a:t>3/15/2018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C8006-F3A2-4900-8BA0-2C44479077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71D0-6809-4A76-8781-58EF4A556123}" type="datetimeFigureOut">
              <a:rPr lang="en-US" smtClean="0"/>
              <a:t>3/15/2018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C8006-F3A2-4900-8BA0-2C44479077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71D0-6809-4A76-8781-58EF4A556123}" type="datetimeFigureOut">
              <a:rPr lang="en-US" smtClean="0"/>
              <a:t>3/15/2018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C8006-F3A2-4900-8BA0-2C44479077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71D0-6809-4A76-8781-58EF4A556123}" type="datetimeFigureOut">
              <a:rPr lang="en-US" smtClean="0"/>
              <a:t>3/15/2018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C8006-F3A2-4900-8BA0-2C44479077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71D0-6809-4A76-8781-58EF4A556123}" type="datetimeFigureOut">
              <a:rPr lang="en-US" smtClean="0"/>
              <a:t>3/15/2018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C8006-F3A2-4900-8BA0-2C44479077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19971D0-6809-4A76-8781-58EF4A556123}" type="datetimeFigureOut">
              <a:rPr lang="en-US" smtClean="0"/>
              <a:t>3/15/2018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5DC8006-F3A2-4900-8BA0-2C4447907765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hyperlink" Target="https://image.slidesharecdn.com/unit2powerpointimmigrationandindustrialization-110829110831-phpapp02/95/unit-2-powerpoint-immigration-and-industrialization-23-728.jpg?cb=1314616295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s://image.slidesharecdn.com/unit2powerpointimmigrationandindustrialization-110829110831-phpapp02/95/unit-2-powerpoint-immigration-and-industrialization-23-728.jpg?cb=1314616295" TargetMode="External"/><Relationship Id="rId3" Type="http://schemas.openxmlformats.org/officeDocument/2006/relationships/hyperlink" Target="http://www.choicesunlimited.ca/who-are-you/aristotle-plato-socrates/" TargetMode="External"/><Relationship Id="rId7" Type="http://schemas.openxmlformats.org/officeDocument/2006/relationships/hyperlink" Target="https://images.reference.com/reference-production-images/question/aq/700px-394px/education-like-colonial-rhode-island_3423abd686c7c6d4.%20jpg" TargetMode="External"/><Relationship Id="rId2" Type="http://schemas.openxmlformats.org/officeDocument/2006/relationships/hyperlink" Target="http://www.artyfactory.com/egyptian_art/egyptian_hieroglyphs/hieroglyphs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historylearningsite.co.uk/fileadmin/historyLearningSite/roman_10.jpg" TargetMode="External"/><Relationship Id="rId5" Type="http://schemas.openxmlformats.org/officeDocument/2006/relationships/hyperlink" Target="https://www.google.com/search?q=montessori+images&amp;tbm=isch&amp;source=iu&amp;ictx=1&amp;fir=pOhiWNQWrkW94M:,OyiWcfGSY-4-JM,_&amp;usg=__MWUFtJM-A-j6a8erEwW-0GYykfc%3D&amp;sa=X&amp;ved=0ahUKEwi416uuuOrZAhUl8IMKHULbA8kQ9QEINzAG#imgrc=pOhiWNQWrkW94M:" TargetMode="External"/><Relationship Id="rId4" Type="http://schemas.openxmlformats.org/officeDocument/2006/relationships/hyperlink" Target="http://www.francislewissocialstudies.com/confucianism2.html" TargetMode="External"/><Relationship Id="rId9" Type="http://schemas.openxmlformats.org/officeDocument/2006/relationships/hyperlink" Target="http://www.returntogod.com/free_stuff/summary.htm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turntogod.com/free_stuff/summary.htm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oicesunlimited.ca/who-are-you/aristotle-plato-socrates/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istorylearningsite.co.uk/fileadmin/historyLearningSite/roman_10.jpg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34975"/>
            <a:ext cx="7848600" cy="2994025"/>
          </a:xfrm>
        </p:spPr>
        <p:txBody>
          <a:bodyPr>
            <a:normAutofit fontScale="90000"/>
          </a:bodyPr>
          <a:lstStyle/>
          <a:p>
            <a:br>
              <a:rPr lang="en-US" dirty="0">
                <a:effectLst/>
              </a:rPr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b="1" dirty="0">
                <a:effectLst/>
              </a:rPr>
              <a:t>Teaching and Learning Methods Though the Ages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Nita Leighton</a:t>
            </a:r>
            <a:endParaRPr lang="en-US" dirty="0"/>
          </a:p>
          <a:p>
            <a:r>
              <a:rPr lang="en-US" b="1" dirty="0"/>
              <a:t>Winter 2018</a:t>
            </a:r>
          </a:p>
          <a:p>
            <a:r>
              <a:rPr lang="en-US" b="1" dirty="0"/>
              <a:t>EDUC 605 Foundation of Education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BF5F29B-9176-42C9-ACDE-697B5FF5BF8D}"/>
              </a:ext>
            </a:extLst>
          </p:cNvPr>
          <p:cNvSpPr txBox="1"/>
          <p:nvPr/>
        </p:nvSpPr>
        <p:spPr>
          <a:xfrm>
            <a:off x="0" y="6642556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Copyright  2018 by NPD Corp.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14108517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Rousseau, Pestalozzi, &amp; Herbart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CBC491A-D45A-4609-A9AC-4682EE506C0C}"/>
              </a:ext>
            </a:extLst>
          </p:cNvPr>
          <p:cNvSpPr txBox="1"/>
          <p:nvPr/>
        </p:nvSpPr>
        <p:spPr>
          <a:xfrm>
            <a:off x="0" y="6642556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Copyright  2018 by NPD Corp. All Rights Reserved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4D79456-D75D-4518-BEE5-E934DE1680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6800"/>
          </a:xfrm>
        </p:spPr>
        <p:txBody>
          <a:bodyPr/>
          <a:lstStyle/>
          <a:p>
            <a:r>
              <a:rPr lang="en-US" b="1" dirty="0">
                <a:solidFill>
                  <a:schemeClr val="tx2"/>
                </a:solidFill>
              </a:rPr>
              <a:t>Rousseau’s (1712-1778) </a:t>
            </a:r>
            <a:r>
              <a:rPr lang="en-US" b="1" dirty="0"/>
              <a:t>concepts were forerunners to </a:t>
            </a:r>
            <a:r>
              <a:rPr lang="en-US" b="1" dirty="0">
                <a:solidFill>
                  <a:schemeClr val="tx2"/>
                </a:solidFill>
              </a:rPr>
              <a:t>constructivism</a:t>
            </a:r>
          </a:p>
          <a:p>
            <a:pPr lvl="1"/>
            <a:r>
              <a:rPr lang="en-US" b="1" dirty="0"/>
              <a:t>He wanted students to </a:t>
            </a:r>
            <a:r>
              <a:rPr lang="en-US" b="1" dirty="0">
                <a:solidFill>
                  <a:schemeClr val="tx2"/>
                </a:solidFill>
              </a:rPr>
              <a:t>understand the world in which they lived </a:t>
            </a:r>
          </a:p>
          <a:p>
            <a:r>
              <a:rPr lang="en-US" b="1" dirty="0">
                <a:solidFill>
                  <a:schemeClr val="tx2"/>
                </a:solidFill>
              </a:rPr>
              <a:t>Pestalozzi (1747-1827) </a:t>
            </a:r>
            <a:r>
              <a:rPr lang="en-US" b="1" dirty="0"/>
              <a:t>divided teaching into “</a:t>
            </a:r>
            <a:r>
              <a:rPr lang="en-US" b="1" dirty="0">
                <a:solidFill>
                  <a:schemeClr val="tx2"/>
                </a:solidFill>
              </a:rPr>
              <a:t>general</a:t>
            </a:r>
            <a:r>
              <a:rPr lang="en-US" b="1" dirty="0"/>
              <a:t>” &amp; “</a:t>
            </a:r>
            <a:r>
              <a:rPr lang="en-US" b="1" dirty="0">
                <a:solidFill>
                  <a:schemeClr val="tx2"/>
                </a:solidFill>
              </a:rPr>
              <a:t>special</a:t>
            </a:r>
            <a:r>
              <a:rPr lang="en-US" b="1" dirty="0"/>
              <a:t>” areas</a:t>
            </a:r>
          </a:p>
          <a:p>
            <a:pPr lvl="1"/>
            <a:r>
              <a:rPr lang="en-US" b="1" dirty="0">
                <a:solidFill>
                  <a:schemeClr val="tx2"/>
                </a:solidFill>
              </a:rPr>
              <a:t>General</a:t>
            </a:r>
            <a:r>
              <a:rPr lang="en-US" b="1" dirty="0"/>
              <a:t> set the groundwork</a:t>
            </a:r>
          </a:p>
          <a:p>
            <a:pPr lvl="1"/>
            <a:r>
              <a:rPr lang="en-US" b="1" dirty="0">
                <a:solidFill>
                  <a:schemeClr val="tx2"/>
                </a:solidFill>
              </a:rPr>
              <a:t>Special</a:t>
            </a:r>
            <a:r>
              <a:rPr lang="en-US" b="1" dirty="0"/>
              <a:t> or </a:t>
            </a:r>
            <a:r>
              <a:rPr lang="en-US" b="1" dirty="0">
                <a:solidFill>
                  <a:schemeClr val="tx2"/>
                </a:solidFill>
              </a:rPr>
              <a:t>specific objects</a:t>
            </a:r>
            <a:r>
              <a:rPr lang="en-US" b="1" dirty="0"/>
              <a:t>: animals, plants, rocks &amp; man-made</a:t>
            </a:r>
          </a:p>
          <a:p>
            <a:pPr lvl="1"/>
            <a:r>
              <a:rPr lang="en-US" b="1" dirty="0"/>
              <a:t>This follows what </a:t>
            </a:r>
            <a:r>
              <a:rPr lang="en-US" b="1" dirty="0">
                <a:solidFill>
                  <a:schemeClr val="tx2"/>
                </a:solidFill>
              </a:rPr>
              <a:t>Aristotle</a:t>
            </a:r>
            <a:r>
              <a:rPr lang="en-US" b="1" dirty="0"/>
              <a:t> did using objects</a:t>
            </a:r>
          </a:p>
          <a:p>
            <a:r>
              <a:rPr lang="en-US" b="1" dirty="0">
                <a:solidFill>
                  <a:schemeClr val="tx2"/>
                </a:solidFill>
              </a:rPr>
              <a:t>Johann Herbart</a:t>
            </a:r>
            <a:r>
              <a:rPr lang="en-US" dirty="0">
                <a:solidFill>
                  <a:schemeClr val="tx2"/>
                </a:solidFill>
              </a:rPr>
              <a:t>’s (1776-1841) </a:t>
            </a:r>
            <a:r>
              <a:rPr lang="en-US" b="1" dirty="0">
                <a:solidFill>
                  <a:schemeClr val="tx2"/>
                </a:solidFill>
              </a:rPr>
              <a:t>goal </a:t>
            </a:r>
            <a:r>
              <a:rPr lang="en-US" b="1" dirty="0"/>
              <a:t>was to create a systematic approach to teaching using </a:t>
            </a:r>
            <a:r>
              <a:rPr lang="en-US" b="1" dirty="0">
                <a:solidFill>
                  <a:schemeClr val="tx2"/>
                </a:solidFill>
              </a:rPr>
              <a:t>five steps</a:t>
            </a:r>
            <a:r>
              <a:rPr lang="en-US" b="1" dirty="0"/>
              <a:t>:</a:t>
            </a:r>
          </a:p>
          <a:p>
            <a:pPr lvl="1"/>
            <a:r>
              <a:rPr lang="en-US" b="1" dirty="0"/>
              <a:t>preparation, presentation, association, generalization and application </a:t>
            </a:r>
            <a:r>
              <a:rPr lang="en-US" sz="1600" dirty="0"/>
              <a:t>(pp. 97-98). </a:t>
            </a:r>
          </a:p>
        </p:txBody>
      </p:sp>
    </p:spTree>
    <p:extLst>
      <p:ext uri="{BB962C8B-B14F-4D97-AF65-F5344CB8AC3E}">
        <p14:creationId xmlns:p14="http://schemas.microsoft.com/office/powerpoint/2010/main" val="36969979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Froebel, Spencer, &amp; Dewey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Froebel</a:t>
            </a:r>
            <a:r>
              <a:rPr lang="en-US" b="1" dirty="0"/>
              <a:t> (1782-1852) for created kindergarten</a:t>
            </a:r>
          </a:p>
          <a:p>
            <a:pPr lvl="1"/>
            <a:r>
              <a:rPr lang="en-US" b="1" dirty="0"/>
              <a:t>a student of Pestalozzi, took his </a:t>
            </a:r>
            <a:r>
              <a:rPr lang="en-US" b="1" dirty="0">
                <a:solidFill>
                  <a:schemeClr val="tx2"/>
                </a:solidFill>
              </a:rPr>
              <a:t>objects to be more symbolic</a:t>
            </a:r>
            <a:r>
              <a:rPr lang="en-US" b="1" dirty="0"/>
              <a:t>, and thus </a:t>
            </a:r>
            <a:r>
              <a:rPr lang="en-US" b="1" dirty="0">
                <a:solidFill>
                  <a:schemeClr val="tx2"/>
                </a:solidFill>
              </a:rPr>
              <a:t>inspired recall</a:t>
            </a:r>
          </a:p>
          <a:p>
            <a:r>
              <a:rPr lang="en-US" b="1" dirty="0">
                <a:solidFill>
                  <a:schemeClr val="tx2"/>
                </a:solidFill>
              </a:rPr>
              <a:t>Herbert Spencer (1820-1903) </a:t>
            </a:r>
            <a:r>
              <a:rPr lang="en-US" b="1" dirty="0"/>
              <a:t>wanted to </a:t>
            </a:r>
            <a:r>
              <a:rPr lang="en-US" b="1" dirty="0">
                <a:solidFill>
                  <a:schemeClr val="tx2"/>
                </a:solidFill>
              </a:rPr>
              <a:t>stop teaching the classics</a:t>
            </a:r>
            <a:r>
              <a:rPr lang="en-US" b="1" dirty="0"/>
              <a:t>, and </a:t>
            </a:r>
            <a:r>
              <a:rPr lang="en-US" b="1" dirty="0">
                <a:solidFill>
                  <a:schemeClr val="tx2"/>
                </a:solidFill>
              </a:rPr>
              <a:t>be innovative</a:t>
            </a:r>
            <a:r>
              <a:rPr lang="en-US" b="1" dirty="0"/>
              <a:t> in the late 19</a:t>
            </a:r>
            <a:r>
              <a:rPr lang="en-US" b="1" baseline="30000" dirty="0"/>
              <a:t>th</a:t>
            </a:r>
            <a:r>
              <a:rPr lang="en-US" b="1" dirty="0"/>
              <a:t> and early 20</a:t>
            </a:r>
            <a:r>
              <a:rPr lang="en-US" b="1" baseline="30000" dirty="0"/>
              <a:t>th</a:t>
            </a:r>
            <a:r>
              <a:rPr lang="en-US" b="1" dirty="0"/>
              <a:t> centuries</a:t>
            </a:r>
          </a:p>
          <a:p>
            <a:pPr lvl="1"/>
            <a:r>
              <a:rPr lang="en-US" b="1" dirty="0">
                <a:solidFill>
                  <a:schemeClr val="tx2"/>
                </a:solidFill>
              </a:rPr>
              <a:t>Promoting</a:t>
            </a:r>
            <a:r>
              <a:rPr lang="en-US" b="1" dirty="0"/>
              <a:t> </a:t>
            </a:r>
            <a:r>
              <a:rPr lang="en-US" b="1" dirty="0">
                <a:solidFill>
                  <a:schemeClr val="tx2"/>
                </a:solidFill>
              </a:rPr>
              <a:t>engineering</a:t>
            </a:r>
            <a:r>
              <a:rPr lang="en-US" b="1" dirty="0"/>
              <a:t> and </a:t>
            </a:r>
            <a:r>
              <a:rPr lang="en-US" b="1" dirty="0">
                <a:solidFill>
                  <a:schemeClr val="tx2"/>
                </a:solidFill>
              </a:rPr>
              <a:t>applied technology</a:t>
            </a:r>
            <a:r>
              <a:rPr lang="en-US" b="1" dirty="0"/>
              <a:t>, along with the different sciences of </a:t>
            </a:r>
            <a:r>
              <a:rPr lang="en-US" b="1" dirty="0">
                <a:solidFill>
                  <a:schemeClr val="tx2"/>
                </a:solidFill>
              </a:rPr>
              <a:t>biology, social science </a:t>
            </a:r>
            <a:r>
              <a:rPr lang="en-US" b="1" dirty="0"/>
              <a:t>and </a:t>
            </a:r>
            <a:r>
              <a:rPr lang="en-US" b="1" dirty="0">
                <a:solidFill>
                  <a:schemeClr val="tx2"/>
                </a:solidFill>
              </a:rPr>
              <a:t>physical science</a:t>
            </a:r>
          </a:p>
          <a:p>
            <a:r>
              <a:rPr lang="en-US" b="1" dirty="0">
                <a:solidFill>
                  <a:schemeClr val="tx2"/>
                </a:solidFill>
              </a:rPr>
              <a:t>John Dewey (1859-1952) </a:t>
            </a:r>
            <a:r>
              <a:rPr lang="en-US" b="1" dirty="0"/>
              <a:t>is considered a </a:t>
            </a:r>
            <a:r>
              <a:rPr lang="en-US" b="1" dirty="0">
                <a:solidFill>
                  <a:schemeClr val="tx2"/>
                </a:solidFill>
              </a:rPr>
              <a:t>pioneering experimentalist</a:t>
            </a:r>
          </a:p>
          <a:p>
            <a:pPr lvl="1"/>
            <a:r>
              <a:rPr lang="en-US" b="1" dirty="0"/>
              <a:t>At his post at the university of Chicago in 1896 he created his </a:t>
            </a:r>
            <a:r>
              <a:rPr lang="en-US" b="1" dirty="0">
                <a:solidFill>
                  <a:schemeClr val="tx2"/>
                </a:solidFill>
              </a:rPr>
              <a:t>Laboratory School </a:t>
            </a:r>
            <a:r>
              <a:rPr lang="en-US" b="1" dirty="0"/>
              <a:t>and within it </a:t>
            </a:r>
            <a:r>
              <a:rPr lang="en-US" b="1" dirty="0">
                <a:solidFill>
                  <a:schemeClr val="tx2"/>
                </a:solidFill>
              </a:rPr>
              <a:t>‘miniature society’ </a:t>
            </a:r>
            <a:r>
              <a:rPr lang="en-US" b="1" dirty="0"/>
              <a:t>and an </a:t>
            </a:r>
            <a:r>
              <a:rPr lang="en-US" b="1" dirty="0">
                <a:solidFill>
                  <a:schemeClr val="tx2"/>
                </a:solidFill>
              </a:rPr>
              <a:t>‘embryonic community’  </a:t>
            </a:r>
          </a:p>
          <a:p>
            <a:pPr lvl="1"/>
            <a:r>
              <a:rPr lang="en-US" b="1" dirty="0"/>
              <a:t>Children </a:t>
            </a:r>
            <a:r>
              <a:rPr lang="en-US" b="1" dirty="0">
                <a:solidFill>
                  <a:schemeClr val="tx2"/>
                </a:solidFill>
              </a:rPr>
              <a:t>learn problem solving </a:t>
            </a:r>
            <a:r>
              <a:rPr lang="en-US" b="1" dirty="0"/>
              <a:t>and </a:t>
            </a:r>
            <a:r>
              <a:rPr lang="en-US" b="1" dirty="0">
                <a:solidFill>
                  <a:schemeClr val="tx2"/>
                </a:solidFill>
              </a:rPr>
              <a:t>working together </a:t>
            </a:r>
            <a:r>
              <a:rPr lang="en-US" b="1" dirty="0"/>
              <a:t>– hands-on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55627E2-0399-4758-87DC-17BC39501D43}"/>
              </a:ext>
            </a:extLst>
          </p:cNvPr>
          <p:cNvSpPr txBox="1"/>
          <p:nvPr/>
        </p:nvSpPr>
        <p:spPr>
          <a:xfrm>
            <a:off x="0" y="6642556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Copyright  2018 by NPD Corp.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3975574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Addams, &amp; Montessori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71788" cy="3810000"/>
          </a:xfrm>
        </p:spPr>
        <p:txBody>
          <a:bodyPr>
            <a:normAutofit/>
          </a:bodyPr>
          <a:lstStyle/>
          <a:p>
            <a:r>
              <a:rPr lang="en-US" b="1" dirty="0"/>
              <a:t>“</a:t>
            </a:r>
            <a:r>
              <a:rPr lang="en-US" b="1" dirty="0">
                <a:solidFill>
                  <a:schemeClr val="tx2"/>
                </a:solidFill>
              </a:rPr>
              <a:t>Addams</a:t>
            </a:r>
            <a:r>
              <a:rPr lang="en-US" b="1" dirty="0"/>
              <a:t> (1860-1935) wanted public schools to feature a </a:t>
            </a:r>
            <a:r>
              <a:rPr lang="en-US" b="1" dirty="0">
                <a:solidFill>
                  <a:schemeClr val="tx2"/>
                </a:solidFill>
              </a:rPr>
              <a:t>multicultural curriculum </a:t>
            </a:r>
            <a:r>
              <a:rPr lang="en-US" b="1" dirty="0"/>
              <a:t>that included the history, customs, songs, crafts, and stories of ethnic and racial groups” for women </a:t>
            </a:r>
            <a:r>
              <a:rPr lang="en-US" sz="1600" dirty="0"/>
              <a:t>(p. 108) </a:t>
            </a:r>
          </a:p>
          <a:p>
            <a:pPr lvl="1"/>
            <a:r>
              <a:rPr lang="en-US" b="1" dirty="0"/>
              <a:t>creating a sense of community </a:t>
            </a:r>
          </a:p>
          <a:p>
            <a:pPr lvl="1"/>
            <a:endParaRPr lang="en-US" b="1" dirty="0"/>
          </a:p>
          <a:p>
            <a:r>
              <a:rPr lang="en-US" b="1" dirty="0">
                <a:solidFill>
                  <a:schemeClr val="tx2"/>
                </a:solidFill>
              </a:rPr>
              <a:t>Maria Montessori (1870-1952) </a:t>
            </a:r>
            <a:r>
              <a:rPr lang="en-US" b="1" dirty="0"/>
              <a:t>broke barriers</a:t>
            </a:r>
          </a:p>
          <a:p>
            <a:pPr lvl="1"/>
            <a:r>
              <a:rPr lang="en-US" b="1" dirty="0"/>
              <a:t>working with mentally or impaired children, she created ways to bring out their needs to succeed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55627E2-0399-4758-87DC-17BC39501D43}"/>
              </a:ext>
            </a:extLst>
          </p:cNvPr>
          <p:cNvSpPr txBox="1"/>
          <p:nvPr/>
        </p:nvSpPr>
        <p:spPr>
          <a:xfrm>
            <a:off x="0" y="6642556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Copyright  2018 by NPD Corp. All Rights Reserved</a:t>
            </a:r>
          </a:p>
        </p:txBody>
      </p:sp>
      <p:pic>
        <p:nvPicPr>
          <p:cNvPr id="2050" name="Picture 2" descr="Image result for montessori images">
            <a:extLst>
              <a:ext uri="{FF2B5EF4-FFF2-40B4-BE49-F238E27FC236}">
                <a16:creationId xmlns:a16="http://schemas.microsoft.com/office/drawing/2014/main" id="{FD27264B-5D00-46A8-A430-3D707049FC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776734"/>
            <a:ext cx="2438400" cy="1624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A1F8B4E-7169-4073-AE41-EE551B736448}"/>
              </a:ext>
            </a:extLst>
          </p:cNvPr>
          <p:cNvSpPr txBox="1"/>
          <p:nvPr/>
        </p:nvSpPr>
        <p:spPr>
          <a:xfrm>
            <a:off x="762000" y="5257800"/>
            <a:ext cx="4572000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hlinkClick r:id="rId4"/>
              </a:rPr>
              <a:t>https://image.slidesharecdn.com/unit2powerpointimmigrationandindustrialization-110829110831-phpapp02/95/unit-2-powerpoint-immigration-and-industrialization-23-728.jpg?cb=1314616295</a:t>
            </a:r>
            <a:endParaRPr lang="en-US" sz="900" dirty="0"/>
          </a:p>
          <a:p>
            <a:endParaRPr lang="en-US" sz="900" dirty="0"/>
          </a:p>
          <a:p>
            <a:r>
              <a:rPr lang="en-US" sz="900" dirty="0"/>
              <a:t>https://www.google.com/search?q=montessori+images&amp;tbm=isch&amp;source=iu&amp;ictx=1&amp;fir=pOhiWNQWrkW94M%253A%252COyiWcfGSY-4-JM%252C_&amp;usg=__MWUFtJM-A-j6a8erEwW-0GYykfc%3D&amp;sa=X&amp;ved=0ahUKEwi416uuuOrZAhUl8IMKHULbA8kQ9QEINzAG#imgrc=pOhiWNQWrkW94M:</a:t>
            </a:r>
          </a:p>
          <a:p>
            <a:endParaRPr lang="en-US" dirty="0"/>
          </a:p>
        </p:txBody>
      </p:sp>
      <p:pic>
        <p:nvPicPr>
          <p:cNvPr id="2052" name="Picture 4" descr="Image result for jane addams hull house">
            <a:extLst>
              <a:ext uri="{FF2B5EF4-FFF2-40B4-BE49-F238E27FC236}">
                <a16:creationId xmlns:a16="http://schemas.microsoft.com/office/drawing/2014/main" id="{BBC7B596-9E7E-4614-A9EA-C1EFA74026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667000"/>
            <a:ext cx="1687803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22163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Piaget, &amp; Freire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CBC491A-D45A-4609-A9AC-4682EE506C0C}"/>
              </a:ext>
            </a:extLst>
          </p:cNvPr>
          <p:cNvSpPr txBox="1"/>
          <p:nvPr/>
        </p:nvSpPr>
        <p:spPr>
          <a:xfrm>
            <a:off x="0" y="6642556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Copyright  2018 by NPD Corp. All Rights Reserved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4D79456-D75D-4518-BEE5-E934DE1680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b="1" dirty="0">
                <a:solidFill>
                  <a:schemeClr val="tx2"/>
                </a:solidFill>
              </a:rPr>
              <a:t>Piaget</a:t>
            </a:r>
            <a:r>
              <a:rPr lang="en-US" sz="2200" b="1" dirty="0"/>
              <a:t> (1896-1980) “…discovered that </a:t>
            </a:r>
            <a:r>
              <a:rPr lang="en-US" sz="2200" b="1" dirty="0">
                <a:solidFill>
                  <a:schemeClr val="tx2"/>
                </a:solidFill>
              </a:rPr>
              <a:t>children construct their concepts about reality </a:t>
            </a:r>
            <a:r>
              <a:rPr lang="en-US" sz="2200" b="1" dirty="0"/>
              <a:t>by actively exploring their environment </a:t>
            </a:r>
            <a:r>
              <a:rPr lang="en-US" sz="1600" dirty="0"/>
              <a:t>(p. 112) </a:t>
            </a:r>
          </a:p>
          <a:p>
            <a:pPr lvl="1"/>
            <a:r>
              <a:rPr lang="en-US" b="1" dirty="0"/>
              <a:t>Here again another teacher wanting </a:t>
            </a:r>
            <a:r>
              <a:rPr lang="en-US" b="1" dirty="0">
                <a:solidFill>
                  <a:schemeClr val="tx2"/>
                </a:solidFill>
              </a:rPr>
              <a:t>children to be aware of their surroundings</a:t>
            </a:r>
            <a:r>
              <a:rPr lang="en-US" b="1" dirty="0"/>
              <a:t> and use the information they collected whenever</a:t>
            </a:r>
          </a:p>
          <a:p>
            <a:pPr lvl="1"/>
            <a:r>
              <a:rPr lang="en-US" b="1" dirty="0"/>
              <a:t>A precursor to the later theory of </a:t>
            </a:r>
            <a:r>
              <a:rPr lang="en-US" b="1" dirty="0">
                <a:solidFill>
                  <a:schemeClr val="tx2"/>
                </a:solidFill>
              </a:rPr>
              <a:t>constructivism</a:t>
            </a:r>
          </a:p>
          <a:p>
            <a:pPr lvl="2"/>
            <a:r>
              <a:rPr lang="en-US" b="1" dirty="0"/>
              <a:t>This idea had surfaced before during the </a:t>
            </a:r>
            <a:r>
              <a:rPr lang="en-US" b="1" dirty="0">
                <a:solidFill>
                  <a:schemeClr val="tx2"/>
                </a:solidFill>
              </a:rPr>
              <a:t>Enlightenment period </a:t>
            </a:r>
            <a:r>
              <a:rPr lang="en-US" b="1" dirty="0"/>
              <a:t>and with </a:t>
            </a:r>
            <a:r>
              <a:rPr lang="en-US" b="1" dirty="0">
                <a:solidFill>
                  <a:schemeClr val="tx2"/>
                </a:solidFill>
              </a:rPr>
              <a:t>Rousseau</a:t>
            </a:r>
            <a:endParaRPr lang="en-US" dirty="0"/>
          </a:p>
          <a:p>
            <a:r>
              <a:rPr lang="en-US" sz="2200" b="1" dirty="0">
                <a:solidFill>
                  <a:schemeClr val="tx2"/>
                </a:solidFill>
              </a:rPr>
              <a:t>Freire</a:t>
            </a:r>
            <a:r>
              <a:rPr lang="en-US" sz="2200" b="1" dirty="0"/>
              <a:t> (1921-1997) gathered information to engage the project of completing </a:t>
            </a:r>
            <a:r>
              <a:rPr lang="en-US" sz="2200" b="1" dirty="0">
                <a:solidFill>
                  <a:schemeClr val="tx2"/>
                </a:solidFill>
              </a:rPr>
              <a:t>one’s identity &amp; meaning </a:t>
            </a:r>
            <a:r>
              <a:rPr lang="en-US" sz="2200" b="1" dirty="0"/>
              <a:t>in a world that needs to be more </a:t>
            </a:r>
            <a:r>
              <a:rPr lang="en-US" sz="2200" b="1" dirty="0">
                <a:solidFill>
                  <a:schemeClr val="tx2"/>
                </a:solidFill>
              </a:rPr>
              <a:t>equitable, humane &amp; just</a:t>
            </a:r>
            <a:r>
              <a:rPr lang="en-US" sz="2200" b="1" dirty="0"/>
              <a:t>” </a:t>
            </a:r>
            <a:r>
              <a:rPr lang="en-US" sz="1600" dirty="0"/>
              <a:t>(p. 117) </a:t>
            </a:r>
            <a:r>
              <a:rPr lang="en-US" sz="2200" b="1" dirty="0"/>
              <a:t>understand the students background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5868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   American Colonies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9150" y="1571624"/>
            <a:ext cx="7562850" cy="4981575"/>
          </a:xfrm>
        </p:spPr>
        <p:txBody>
          <a:bodyPr>
            <a:normAutofit fontScale="92500"/>
          </a:bodyPr>
          <a:lstStyle/>
          <a:p>
            <a:r>
              <a:rPr lang="en-US" b="1" dirty="0"/>
              <a:t>In </a:t>
            </a:r>
            <a:r>
              <a:rPr lang="en-US" b="1" dirty="0">
                <a:solidFill>
                  <a:schemeClr val="tx2"/>
                </a:solidFill>
              </a:rPr>
              <a:t>Puritan New England </a:t>
            </a:r>
            <a:r>
              <a:rPr lang="en-US" b="1" dirty="0"/>
              <a:t>created the </a:t>
            </a:r>
            <a:r>
              <a:rPr lang="en-US" b="1" dirty="0">
                <a:solidFill>
                  <a:schemeClr val="tx2"/>
                </a:solidFill>
              </a:rPr>
              <a:t>Town School </a:t>
            </a:r>
            <a:r>
              <a:rPr lang="en-US" b="1" dirty="0"/>
              <a:t>and the </a:t>
            </a:r>
            <a:r>
              <a:rPr lang="en-US" b="1" dirty="0">
                <a:solidFill>
                  <a:schemeClr val="tx2"/>
                </a:solidFill>
              </a:rPr>
              <a:t>Latin Grammar School </a:t>
            </a:r>
            <a:r>
              <a:rPr lang="en-US" b="1" dirty="0"/>
              <a:t>for upper class boys</a:t>
            </a:r>
          </a:p>
          <a:p>
            <a:endParaRPr lang="en-US" b="1" dirty="0"/>
          </a:p>
          <a:p>
            <a:r>
              <a:rPr lang="en-US" b="1" dirty="0">
                <a:solidFill>
                  <a:schemeClr val="tx2"/>
                </a:solidFill>
              </a:rPr>
              <a:t>Mid Atlantic </a:t>
            </a:r>
            <a:r>
              <a:rPr lang="en-US" b="1" dirty="0"/>
              <a:t>area created more the </a:t>
            </a:r>
            <a:r>
              <a:rPr lang="en-US" b="1" dirty="0">
                <a:solidFill>
                  <a:schemeClr val="tx2"/>
                </a:solidFill>
              </a:rPr>
              <a:t>parochial</a:t>
            </a:r>
            <a:r>
              <a:rPr lang="en-US" b="1" dirty="0"/>
              <a:t> type of schools based of various religions</a:t>
            </a:r>
          </a:p>
          <a:p>
            <a:endParaRPr lang="en-US" b="1" dirty="0"/>
          </a:p>
          <a:p>
            <a:r>
              <a:rPr lang="en-US" b="1" dirty="0">
                <a:solidFill>
                  <a:schemeClr val="tx2"/>
                </a:solidFill>
              </a:rPr>
              <a:t>Farther south </a:t>
            </a:r>
            <a:r>
              <a:rPr lang="en-US" b="1" dirty="0"/>
              <a:t>more rural – </a:t>
            </a:r>
            <a:r>
              <a:rPr lang="en-US" b="1" dirty="0">
                <a:solidFill>
                  <a:schemeClr val="tx2"/>
                </a:solidFill>
              </a:rPr>
              <a:t>tutors</a:t>
            </a:r>
          </a:p>
          <a:p>
            <a:pPr marL="0" indent="0">
              <a:buNone/>
            </a:pPr>
            <a:r>
              <a:rPr lang="en-US" b="1" dirty="0"/>
              <a:t>  or </a:t>
            </a:r>
            <a:r>
              <a:rPr lang="en-US" b="1" dirty="0">
                <a:solidFill>
                  <a:schemeClr val="tx2"/>
                </a:solidFill>
              </a:rPr>
              <a:t>sent children away. </a:t>
            </a:r>
            <a:r>
              <a:rPr lang="en-US" b="1" dirty="0"/>
              <a:t>to school, </a:t>
            </a:r>
          </a:p>
          <a:p>
            <a:pPr marL="0" indent="0">
              <a:buNone/>
            </a:pPr>
            <a:r>
              <a:rPr lang="en-US" b="1" dirty="0"/>
              <a:t>  but not the slaves</a:t>
            </a:r>
          </a:p>
          <a:p>
            <a:endParaRPr lang="en-US" b="1" dirty="0">
              <a:solidFill>
                <a:schemeClr val="tx2"/>
              </a:solidFill>
            </a:endParaRPr>
          </a:p>
          <a:p>
            <a:endParaRPr lang="en-US" sz="900" b="1" dirty="0">
              <a:solidFill>
                <a:schemeClr val="tx2"/>
              </a:solidFill>
            </a:endParaRPr>
          </a:p>
          <a:p>
            <a:endParaRPr lang="en-US" sz="900" b="1" dirty="0">
              <a:solidFill>
                <a:schemeClr val="tx2"/>
              </a:solidFill>
            </a:endParaRPr>
          </a:p>
          <a:p>
            <a:endParaRPr lang="en-US" sz="900" b="1" dirty="0">
              <a:solidFill>
                <a:schemeClr val="tx2"/>
              </a:solidFill>
            </a:endParaRPr>
          </a:p>
          <a:p>
            <a:endParaRPr lang="en-US" sz="900" b="1" dirty="0">
              <a:solidFill>
                <a:schemeClr val="tx2"/>
              </a:solidFill>
            </a:endParaRPr>
          </a:p>
          <a:p>
            <a:endParaRPr lang="en-US" sz="900" b="1" dirty="0">
              <a:solidFill>
                <a:schemeClr val="tx2"/>
              </a:solidFill>
            </a:endParaRPr>
          </a:p>
          <a:p>
            <a:r>
              <a:rPr lang="en-US" sz="900" b="1" dirty="0"/>
              <a:t>https://images.reference.com/reference-production-images/question/aq/700px-394px/education-like-colonial-rhode-island_3423abd686c7c6d4. jpg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55627E2-0399-4758-87DC-17BC39501D43}"/>
              </a:ext>
            </a:extLst>
          </p:cNvPr>
          <p:cNvSpPr txBox="1"/>
          <p:nvPr/>
        </p:nvSpPr>
        <p:spPr>
          <a:xfrm>
            <a:off x="0" y="6642556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Copyright  2018 by NPD Corp. All Rights Reserved</a:t>
            </a:r>
          </a:p>
        </p:txBody>
      </p:sp>
      <p:pic>
        <p:nvPicPr>
          <p:cNvPr id="3074" name="Picture 2" descr="What was education like in colonial Rhode Island?">
            <a:extLst>
              <a:ext uri="{FF2B5EF4-FFF2-40B4-BE49-F238E27FC236}">
                <a16:creationId xmlns:a16="http://schemas.microsoft.com/office/drawing/2014/main" id="{9A6B9C3C-C8FB-407A-AD8E-5D69DAF777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114800"/>
            <a:ext cx="3249137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24427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After the Revolutionary War</a:t>
            </a:r>
            <a:r>
              <a:rPr lang="en-US" sz="2000" b="1" dirty="0"/>
              <a:t>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Franklin (1706-1790) </a:t>
            </a:r>
            <a:r>
              <a:rPr lang="en-US" sz="2000" b="1" dirty="0"/>
              <a:t>knew </a:t>
            </a:r>
            <a:r>
              <a:rPr lang="en-US" sz="2000" b="1" dirty="0">
                <a:solidFill>
                  <a:schemeClr val="tx2"/>
                </a:solidFill>
              </a:rPr>
              <a:t>importance </a:t>
            </a:r>
            <a:r>
              <a:rPr lang="en-US" sz="2000" b="1" dirty="0"/>
              <a:t>of </a:t>
            </a:r>
            <a:r>
              <a:rPr lang="en-US" sz="2000" b="1" dirty="0">
                <a:solidFill>
                  <a:schemeClr val="tx2"/>
                </a:solidFill>
              </a:rPr>
              <a:t>science, invention</a:t>
            </a:r>
            <a:r>
              <a:rPr lang="en-US" sz="2000" b="1" dirty="0"/>
              <a:t>, and </a:t>
            </a:r>
            <a:r>
              <a:rPr lang="en-US" sz="2000" b="1" dirty="0">
                <a:solidFill>
                  <a:schemeClr val="tx2"/>
                </a:solidFill>
              </a:rPr>
              <a:t>technology</a:t>
            </a:r>
          </a:p>
          <a:p>
            <a:pPr lvl="1"/>
            <a:r>
              <a:rPr lang="en-US" b="1" dirty="0"/>
              <a:t>His </a:t>
            </a:r>
            <a:r>
              <a:rPr lang="en-US" b="1" dirty="0">
                <a:solidFill>
                  <a:schemeClr val="tx2"/>
                </a:solidFill>
              </a:rPr>
              <a:t>curriculum</a:t>
            </a:r>
            <a:r>
              <a:rPr lang="en-US" b="1" dirty="0"/>
              <a:t> in: carpentry, shipbuilding, engraving, printing, and farming </a:t>
            </a:r>
            <a:r>
              <a:rPr lang="en-US" sz="1600" dirty="0"/>
              <a:t>(p. 128).</a:t>
            </a:r>
          </a:p>
          <a:p>
            <a:pPr lvl="1"/>
            <a:r>
              <a:rPr lang="en-US" b="1" dirty="0"/>
              <a:t>He </a:t>
            </a:r>
            <a:r>
              <a:rPr lang="en-US" b="1" dirty="0">
                <a:solidFill>
                  <a:schemeClr val="tx2"/>
                </a:solidFill>
              </a:rPr>
              <a:t>created an academy </a:t>
            </a:r>
            <a:r>
              <a:rPr lang="en-US" b="1" dirty="0"/>
              <a:t>– secondary education on </a:t>
            </a:r>
            <a:r>
              <a:rPr lang="en-US" b="1" dirty="0">
                <a:solidFill>
                  <a:schemeClr val="tx2"/>
                </a:solidFill>
              </a:rPr>
              <a:t>useful information and science </a:t>
            </a:r>
            <a:r>
              <a:rPr lang="en-US" b="1" dirty="0"/>
              <a:t>versus Latin Grammar schools</a:t>
            </a:r>
          </a:p>
          <a:p>
            <a:pPr lvl="1"/>
            <a:r>
              <a:rPr lang="en-US" b="1" dirty="0"/>
              <a:t>By 1855 over 6000 academies with 263,000 learners</a:t>
            </a:r>
          </a:p>
          <a:p>
            <a:pPr lvl="1"/>
            <a:r>
              <a:rPr lang="en-US" b="1" dirty="0"/>
              <a:t>Some for boys, some for girls, some coed</a:t>
            </a:r>
          </a:p>
          <a:p>
            <a:pPr lvl="1"/>
            <a:r>
              <a:rPr lang="en-US" b="1" dirty="0"/>
              <a:t>By 1870 the high school started, and out numbered academies 2 to 1 by 1890 </a:t>
            </a:r>
          </a:p>
          <a:p>
            <a:pPr lvl="1"/>
            <a:r>
              <a:rPr lang="en-US" sz="2000" b="1" dirty="0">
                <a:solidFill>
                  <a:schemeClr val="tx2"/>
                </a:solidFill>
              </a:rPr>
              <a:t>Herbert Spencer thought like Franklin</a:t>
            </a:r>
          </a:p>
          <a:p>
            <a:r>
              <a:rPr lang="en-US" b="1" dirty="0">
                <a:solidFill>
                  <a:schemeClr val="tx2"/>
                </a:solidFill>
              </a:rPr>
              <a:t>Noah Webster (1758-1843) </a:t>
            </a:r>
            <a:r>
              <a:rPr lang="en-US" sz="2000" b="1" dirty="0"/>
              <a:t>he wanted this </a:t>
            </a:r>
            <a:r>
              <a:rPr lang="en-US" sz="2000" b="1" dirty="0">
                <a:solidFill>
                  <a:schemeClr val="tx2"/>
                </a:solidFill>
              </a:rPr>
              <a:t>new country </a:t>
            </a:r>
            <a:r>
              <a:rPr lang="en-US" sz="2000" b="1" dirty="0"/>
              <a:t>to have its </a:t>
            </a:r>
            <a:r>
              <a:rPr lang="en-US" sz="2000" b="1" dirty="0">
                <a:solidFill>
                  <a:schemeClr val="tx2"/>
                </a:solidFill>
              </a:rPr>
              <a:t>own identity</a:t>
            </a:r>
          </a:p>
          <a:p>
            <a:pPr lvl="1"/>
            <a:r>
              <a:rPr lang="en-US" b="1" dirty="0"/>
              <a:t>Authored textbooks  </a:t>
            </a:r>
          </a:p>
          <a:p>
            <a:r>
              <a:rPr lang="en-US" b="1" dirty="0">
                <a:solidFill>
                  <a:schemeClr val="tx2"/>
                </a:solidFill>
              </a:rPr>
              <a:t>Jefferson</a:t>
            </a:r>
            <a:r>
              <a:rPr lang="en-US" b="1" dirty="0"/>
              <a:t> (1743-1826) </a:t>
            </a:r>
            <a:r>
              <a:rPr lang="en-US" sz="2000" dirty="0"/>
              <a:t>“</a:t>
            </a:r>
            <a:r>
              <a:rPr lang="en-US" sz="2000" b="1" dirty="0">
                <a:solidFill>
                  <a:schemeClr val="tx2"/>
                </a:solidFill>
              </a:rPr>
              <a:t>Committed to separation</a:t>
            </a:r>
            <a:r>
              <a:rPr lang="en-US" sz="2000" b="1" dirty="0"/>
              <a:t> of church and state…” </a:t>
            </a:r>
            <a:r>
              <a:rPr lang="en-US" sz="1600" dirty="0"/>
              <a:t>(p.129)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55627E2-0399-4758-87DC-17BC39501D43}"/>
              </a:ext>
            </a:extLst>
          </p:cNvPr>
          <p:cNvSpPr txBox="1"/>
          <p:nvPr/>
        </p:nvSpPr>
        <p:spPr>
          <a:xfrm>
            <a:off x="0" y="6642556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Copyright  2018 by NPD Corp.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14610263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After the Revolutionary War</a:t>
            </a:r>
            <a:r>
              <a:rPr lang="en-US" sz="2000" b="1" dirty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2"/>
                </a:solidFill>
              </a:rPr>
              <a:t>Benjamin Rush (1745-1813) </a:t>
            </a:r>
            <a:r>
              <a:rPr lang="en-US" sz="2000" b="1" dirty="0"/>
              <a:t>was </a:t>
            </a:r>
            <a:r>
              <a:rPr lang="en-US" sz="2000" b="1" dirty="0">
                <a:solidFill>
                  <a:schemeClr val="tx2"/>
                </a:solidFill>
              </a:rPr>
              <a:t>against the separation </a:t>
            </a:r>
            <a:r>
              <a:rPr lang="en-US" sz="2000" b="1" dirty="0"/>
              <a:t>of church and state</a:t>
            </a:r>
          </a:p>
          <a:p>
            <a:pPr lvl="1"/>
            <a:r>
              <a:rPr lang="en-US" b="1" dirty="0"/>
              <a:t>believed that </a:t>
            </a:r>
            <a:r>
              <a:rPr lang="en-US" b="1" dirty="0">
                <a:solidFill>
                  <a:schemeClr val="tx2"/>
                </a:solidFill>
              </a:rPr>
              <a:t>women should be educated</a:t>
            </a:r>
            <a:r>
              <a:rPr lang="en-US" b="1" dirty="0"/>
              <a:t>, since they had intellects equal to men. </a:t>
            </a:r>
          </a:p>
          <a:p>
            <a:pPr lvl="1"/>
            <a:r>
              <a:rPr lang="en-US" b="1" dirty="0"/>
              <a:t>“he proposed a </a:t>
            </a:r>
            <a:r>
              <a:rPr lang="en-US" b="1" dirty="0">
                <a:solidFill>
                  <a:schemeClr val="tx2"/>
                </a:solidFill>
              </a:rPr>
              <a:t>system of academies and colleges for women</a:t>
            </a:r>
            <a:r>
              <a:rPr lang="en-US" b="1" dirty="0"/>
              <a:t>” </a:t>
            </a:r>
            <a:r>
              <a:rPr lang="en-US" sz="1600" dirty="0"/>
              <a:t>(p.130). </a:t>
            </a:r>
            <a:endParaRPr lang="en-US" sz="1600" b="1" dirty="0"/>
          </a:p>
          <a:p>
            <a:r>
              <a:rPr lang="en-US" b="1" dirty="0"/>
              <a:t>This is similar to: </a:t>
            </a:r>
          </a:p>
          <a:p>
            <a:pPr lvl="1"/>
            <a:r>
              <a:rPr lang="en-US" b="1" dirty="0">
                <a:solidFill>
                  <a:schemeClr val="tx2"/>
                </a:solidFill>
              </a:rPr>
              <a:t>Plato’s</a:t>
            </a:r>
            <a:r>
              <a:rPr lang="en-US" b="1" dirty="0"/>
              <a:t> thinking of equality in intellect</a:t>
            </a:r>
          </a:p>
          <a:p>
            <a:pPr lvl="1"/>
            <a:r>
              <a:rPr lang="en-US" b="1" dirty="0"/>
              <a:t>In the </a:t>
            </a:r>
            <a:r>
              <a:rPr lang="en-US" b="1" dirty="0">
                <a:solidFill>
                  <a:schemeClr val="tx2"/>
                </a:solidFill>
              </a:rPr>
              <a:t>Middle Ages </a:t>
            </a:r>
            <a:r>
              <a:rPr lang="en-US" b="1" dirty="0"/>
              <a:t>women educated in practical things</a:t>
            </a:r>
          </a:p>
          <a:p>
            <a:pPr lvl="1"/>
            <a:r>
              <a:rPr lang="en-US" b="1" dirty="0">
                <a:solidFill>
                  <a:schemeClr val="tx2"/>
                </a:solidFill>
              </a:rPr>
              <a:t>Jane Addams </a:t>
            </a:r>
            <a:r>
              <a:rPr lang="en-US" b="1" dirty="0"/>
              <a:t>wants to educate the immigrant women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55627E2-0399-4758-87DC-17BC39501D43}"/>
              </a:ext>
            </a:extLst>
          </p:cNvPr>
          <p:cNvSpPr txBox="1"/>
          <p:nvPr/>
        </p:nvSpPr>
        <p:spPr>
          <a:xfrm>
            <a:off x="0" y="6642556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Copyright  2018 by NPD Corp.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42095842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Sunday School, Common School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CBC491A-D45A-4609-A9AC-4682EE506C0C}"/>
              </a:ext>
            </a:extLst>
          </p:cNvPr>
          <p:cNvSpPr txBox="1"/>
          <p:nvPr/>
        </p:nvSpPr>
        <p:spPr>
          <a:xfrm>
            <a:off x="0" y="6642556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Copyright  2018 by NPD Corp. All Rights Reserved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4D79456-D75D-4518-BEE5-E934DE1680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2"/>
                </a:solidFill>
              </a:rPr>
              <a:t>Sunday schools </a:t>
            </a:r>
            <a:r>
              <a:rPr lang="en-US" sz="2000" b="1" dirty="0">
                <a:solidFill>
                  <a:schemeClr val="tx2"/>
                </a:solidFill>
              </a:rPr>
              <a:t>educated the working youth </a:t>
            </a:r>
            <a:r>
              <a:rPr lang="en-US" sz="2000" b="1" dirty="0"/>
              <a:t>of the early 19</a:t>
            </a:r>
            <a:r>
              <a:rPr lang="en-US" sz="2000" b="1" baseline="30000" dirty="0"/>
              <a:t>th</a:t>
            </a:r>
            <a:r>
              <a:rPr lang="en-US" sz="2000" b="1" dirty="0"/>
              <a:t>  century </a:t>
            </a:r>
          </a:p>
          <a:p>
            <a:pPr lvl="1"/>
            <a:r>
              <a:rPr lang="en-US" b="1" dirty="0"/>
              <a:t>As industrialization started – public school began</a:t>
            </a:r>
          </a:p>
          <a:p>
            <a:pPr lvl="1"/>
            <a:r>
              <a:rPr lang="en-US" b="1" dirty="0"/>
              <a:t>Sunday schools switched to be more religious overtone</a:t>
            </a:r>
          </a:p>
          <a:p>
            <a:r>
              <a:rPr lang="en-US" b="1" dirty="0">
                <a:solidFill>
                  <a:schemeClr val="tx2"/>
                </a:solidFill>
              </a:rPr>
              <a:t>Joseph Lancaster </a:t>
            </a:r>
            <a:r>
              <a:rPr lang="en-US" sz="2000" b="1" dirty="0"/>
              <a:t>adopted the British monitorial educational style </a:t>
            </a:r>
          </a:p>
          <a:p>
            <a:pPr lvl="1"/>
            <a:r>
              <a:rPr lang="en-US" b="1" dirty="0"/>
              <a:t>Older students </a:t>
            </a:r>
            <a:r>
              <a:rPr lang="en-US" b="1" dirty="0">
                <a:solidFill>
                  <a:schemeClr val="tx2"/>
                </a:solidFill>
              </a:rPr>
              <a:t>tutored</a:t>
            </a:r>
            <a:r>
              <a:rPr lang="en-US" b="1" dirty="0"/>
              <a:t> younger ones</a:t>
            </a:r>
          </a:p>
          <a:p>
            <a:r>
              <a:rPr lang="en-US" b="1" dirty="0">
                <a:solidFill>
                  <a:schemeClr val="tx2"/>
                </a:solidFill>
              </a:rPr>
              <a:t>Common school </a:t>
            </a:r>
            <a:r>
              <a:rPr lang="en-US" sz="2000" b="1" dirty="0"/>
              <a:t>started in the first half of the 19</a:t>
            </a:r>
            <a:r>
              <a:rPr lang="en-US" sz="2000" b="1" baseline="30000" dirty="0"/>
              <a:t>th</a:t>
            </a:r>
            <a:r>
              <a:rPr lang="en-US" sz="2000" b="1" dirty="0"/>
              <a:t> century</a:t>
            </a:r>
          </a:p>
          <a:p>
            <a:pPr lvl="1"/>
            <a:r>
              <a:rPr lang="en-US" b="1" dirty="0"/>
              <a:t>Open to </a:t>
            </a:r>
            <a:r>
              <a:rPr lang="en-US" b="1" dirty="0">
                <a:solidFill>
                  <a:schemeClr val="tx2"/>
                </a:solidFill>
              </a:rPr>
              <a:t>ALL children</a:t>
            </a:r>
          </a:p>
          <a:p>
            <a:pPr lvl="1"/>
            <a:r>
              <a:rPr lang="en-US" b="1" dirty="0"/>
              <a:t>Relied on </a:t>
            </a:r>
            <a:r>
              <a:rPr lang="en-US" b="1" dirty="0">
                <a:solidFill>
                  <a:schemeClr val="tx2"/>
                </a:solidFill>
              </a:rPr>
              <a:t>public money </a:t>
            </a:r>
            <a:r>
              <a:rPr lang="en-US" b="1" dirty="0"/>
              <a:t>and </a:t>
            </a:r>
            <a:r>
              <a:rPr lang="en-US" b="1" dirty="0">
                <a:solidFill>
                  <a:schemeClr val="tx2"/>
                </a:solidFill>
              </a:rPr>
              <a:t>community control</a:t>
            </a:r>
          </a:p>
          <a:p>
            <a:pPr lvl="1"/>
            <a:r>
              <a:rPr lang="en-US" b="1" dirty="0"/>
              <a:t>Not in the South until after Civil War</a:t>
            </a:r>
          </a:p>
          <a:p>
            <a:pPr lvl="1"/>
            <a:r>
              <a:rPr lang="en-US" b="1" dirty="0"/>
              <a:t>Forerunner to </a:t>
            </a:r>
            <a:r>
              <a:rPr lang="en-US" b="1" dirty="0">
                <a:solidFill>
                  <a:schemeClr val="tx2"/>
                </a:solidFill>
              </a:rPr>
              <a:t>Normal schools</a:t>
            </a:r>
          </a:p>
        </p:txBody>
      </p:sp>
    </p:spTree>
    <p:extLst>
      <p:ext uri="{BB962C8B-B14F-4D97-AF65-F5344CB8AC3E}">
        <p14:creationId xmlns:p14="http://schemas.microsoft.com/office/powerpoint/2010/main" val="9219252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Normal Schools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CBC491A-D45A-4609-A9AC-4682EE506C0C}"/>
              </a:ext>
            </a:extLst>
          </p:cNvPr>
          <p:cNvSpPr txBox="1"/>
          <p:nvPr/>
        </p:nvSpPr>
        <p:spPr>
          <a:xfrm>
            <a:off x="0" y="6642556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Copyright  2018 by NPD Corp. All Rights Reserved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4D79456-D75D-4518-BEE5-E934DE1680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These schools </a:t>
            </a:r>
            <a:r>
              <a:rPr lang="en-US" b="1" dirty="0">
                <a:solidFill>
                  <a:schemeClr val="tx2"/>
                </a:solidFill>
              </a:rPr>
              <a:t>trained teachers to be teachers</a:t>
            </a:r>
          </a:p>
          <a:p>
            <a:r>
              <a:rPr lang="en-US" b="1" dirty="0">
                <a:solidFill>
                  <a:schemeClr val="tx2"/>
                </a:solidFill>
              </a:rPr>
              <a:t>Women</a:t>
            </a:r>
            <a:r>
              <a:rPr lang="en-US" b="1" dirty="0"/>
              <a:t> allowed to </a:t>
            </a:r>
            <a:r>
              <a:rPr lang="en-US" b="1" dirty="0">
                <a:solidFill>
                  <a:schemeClr val="tx2"/>
                </a:solidFill>
              </a:rPr>
              <a:t>pursue teaching careers</a:t>
            </a:r>
          </a:p>
          <a:p>
            <a:r>
              <a:rPr lang="en-US" b="1" dirty="0">
                <a:solidFill>
                  <a:schemeClr val="tx2"/>
                </a:solidFill>
              </a:rPr>
              <a:t>Catherine Beecher (1800-1876) </a:t>
            </a:r>
            <a:r>
              <a:rPr lang="en-US" b="1" dirty="0"/>
              <a:t>19</a:t>
            </a:r>
            <a:r>
              <a:rPr lang="en-US" b="1" baseline="30000" dirty="0"/>
              <a:t>th</a:t>
            </a:r>
            <a:r>
              <a:rPr lang="en-US" b="1" dirty="0"/>
              <a:t> century pioneer </a:t>
            </a:r>
          </a:p>
          <a:p>
            <a:r>
              <a:rPr lang="en-US" b="1" dirty="0">
                <a:solidFill>
                  <a:schemeClr val="tx2"/>
                </a:solidFill>
              </a:rPr>
              <a:t>One room classroom </a:t>
            </a:r>
            <a:r>
              <a:rPr lang="en-US" b="1" dirty="0"/>
              <a:t>in rural areas</a:t>
            </a:r>
          </a:p>
          <a:p>
            <a:r>
              <a:rPr lang="en-US" b="1" dirty="0">
                <a:solidFill>
                  <a:schemeClr val="tx2"/>
                </a:solidFill>
              </a:rPr>
              <a:t>McGuffey Readers </a:t>
            </a:r>
            <a:r>
              <a:rPr lang="en-US" sz="2000" b="1" dirty="0"/>
              <a:t>used for 1836 - 1920</a:t>
            </a:r>
          </a:p>
          <a:p>
            <a:pPr lvl="1"/>
            <a:r>
              <a:rPr lang="en-US" b="1" dirty="0"/>
              <a:t>Pride of country</a:t>
            </a:r>
          </a:p>
          <a:p>
            <a:pPr lvl="1"/>
            <a:r>
              <a:rPr lang="en-US" b="1" dirty="0"/>
              <a:t>Literacy</a:t>
            </a:r>
          </a:p>
          <a:p>
            <a:pPr lvl="1"/>
            <a:r>
              <a:rPr lang="en-US" b="1" dirty="0"/>
              <a:t>Hard work</a:t>
            </a:r>
          </a:p>
          <a:p>
            <a:pPr lvl="1"/>
            <a:r>
              <a:rPr lang="en-US" b="1" dirty="0"/>
              <a:t>Diligence and punctuality  </a:t>
            </a:r>
            <a:endParaRPr lang="en-US" b="1" baseline="30000" dirty="0"/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405612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610600" cy="9906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United States is a nation of immigrants </a:t>
            </a:r>
            <a:r>
              <a:rPr lang="en-US" sz="2200" b="1" dirty="0"/>
              <a:t>(1)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CBC491A-D45A-4609-A9AC-4682EE506C0C}"/>
              </a:ext>
            </a:extLst>
          </p:cNvPr>
          <p:cNvSpPr txBox="1"/>
          <p:nvPr/>
        </p:nvSpPr>
        <p:spPr>
          <a:xfrm>
            <a:off x="0" y="6642556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Copyright  2018 by NPD Corp. All Rights Reserved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4D79456-D75D-4518-BEE5-E934DE1680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458200" cy="4876800"/>
          </a:xfrm>
        </p:spPr>
        <p:txBody>
          <a:bodyPr/>
          <a:lstStyle/>
          <a:p>
            <a:r>
              <a:rPr lang="en-US" b="1" dirty="0">
                <a:solidFill>
                  <a:schemeClr val="tx2"/>
                </a:solidFill>
              </a:rPr>
              <a:t>Created problems </a:t>
            </a:r>
            <a:r>
              <a:rPr lang="en-US" sz="2000" b="1" dirty="0"/>
              <a:t>within the educational system</a:t>
            </a:r>
          </a:p>
          <a:p>
            <a:r>
              <a:rPr lang="en-US" b="1" dirty="0"/>
              <a:t>Varying backgrounds, cultures and languages</a:t>
            </a:r>
          </a:p>
          <a:p>
            <a:r>
              <a:rPr lang="en-US" b="1" dirty="0"/>
              <a:t>Plus the </a:t>
            </a:r>
            <a:r>
              <a:rPr lang="en-US" b="1" dirty="0">
                <a:solidFill>
                  <a:schemeClr val="tx2"/>
                </a:solidFill>
              </a:rPr>
              <a:t>Native Americans </a:t>
            </a:r>
          </a:p>
          <a:p>
            <a:pPr lvl="1"/>
            <a:r>
              <a:rPr lang="en-US" sz="1800" b="1" dirty="0"/>
              <a:t>“Children learned skills, social roles, and cultural patterns…” </a:t>
            </a:r>
            <a:r>
              <a:rPr lang="en-US" sz="1600" dirty="0"/>
              <a:t>(p. 150)</a:t>
            </a:r>
          </a:p>
          <a:p>
            <a:r>
              <a:rPr lang="en-US" b="1" dirty="0"/>
              <a:t>And the </a:t>
            </a:r>
            <a:r>
              <a:rPr lang="en-US" b="1" dirty="0">
                <a:solidFill>
                  <a:schemeClr val="tx2"/>
                </a:solidFill>
              </a:rPr>
              <a:t>African Americans </a:t>
            </a:r>
          </a:p>
          <a:p>
            <a:pPr lvl="1"/>
            <a:r>
              <a:rPr lang="en-US" b="1" dirty="0">
                <a:solidFill>
                  <a:schemeClr val="tx2"/>
                </a:solidFill>
              </a:rPr>
              <a:t>Booker T. Washington (1856-1915) </a:t>
            </a:r>
            <a:r>
              <a:rPr lang="en-US" b="1" dirty="0"/>
              <a:t>bend the curriculum at Tuskegee </a:t>
            </a:r>
          </a:p>
          <a:p>
            <a:pPr lvl="1"/>
            <a:r>
              <a:rPr lang="en-US" b="1" dirty="0">
                <a:solidFill>
                  <a:schemeClr val="tx2"/>
                </a:solidFill>
              </a:rPr>
              <a:t>W. E. B. Du Bois (1868-1963) </a:t>
            </a:r>
            <a:r>
              <a:rPr lang="en-US" b="1" dirty="0"/>
              <a:t>helping to organize </a:t>
            </a:r>
            <a:r>
              <a:rPr lang="en-US" b="1" dirty="0">
                <a:solidFill>
                  <a:schemeClr val="tx2"/>
                </a:solidFill>
              </a:rPr>
              <a:t>NAACP</a:t>
            </a:r>
            <a:endParaRPr lang="en-US" b="1" dirty="0"/>
          </a:p>
          <a:p>
            <a:pPr lvl="1"/>
            <a:r>
              <a:rPr lang="en-US" b="1" dirty="0"/>
              <a:t>“…adamant that a </a:t>
            </a:r>
            <a:r>
              <a:rPr lang="en-US" b="1" dirty="0">
                <a:solidFill>
                  <a:schemeClr val="tx2"/>
                </a:solidFill>
              </a:rPr>
              <a:t>person’s career </a:t>
            </a:r>
            <a:r>
              <a:rPr lang="en-US" b="1" dirty="0"/>
              <a:t>should be</a:t>
            </a:r>
            <a:r>
              <a:rPr lang="en-US" b="1" dirty="0">
                <a:solidFill>
                  <a:schemeClr val="tx2"/>
                </a:solidFill>
              </a:rPr>
              <a:t> determined by ability and choice</a:t>
            </a:r>
            <a:r>
              <a:rPr lang="en-US" b="1" dirty="0"/>
              <a:t>, not by racial stereotyping” </a:t>
            </a:r>
            <a:r>
              <a:rPr lang="en-US" sz="1600" dirty="0"/>
              <a:t>(p. 149)</a:t>
            </a:r>
          </a:p>
        </p:txBody>
      </p:sp>
    </p:spTree>
    <p:extLst>
      <p:ext uri="{BB962C8B-B14F-4D97-AF65-F5344CB8AC3E}">
        <p14:creationId xmlns:p14="http://schemas.microsoft.com/office/powerpoint/2010/main" val="1661586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Ancients who taught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/>
              <a:t>according to our textbook: </a:t>
            </a:r>
            <a:r>
              <a:rPr lang="en-US" sz="2800" b="1" i="1" dirty="0"/>
              <a:t>Foundation of Education</a:t>
            </a:r>
            <a:r>
              <a:rPr lang="en-US" sz="2800" b="1" dirty="0"/>
              <a:t> by Ornstein, et al (2017):</a:t>
            </a:r>
          </a:p>
          <a:p>
            <a:pPr lvl="1"/>
            <a:r>
              <a:rPr lang="en-US" sz="2400" b="1" dirty="0">
                <a:solidFill>
                  <a:schemeClr val="tx2"/>
                </a:solidFill>
              </a:rPr>
              <a:t>Chinese, with Confucius, </a:t>
            </a:r>
          </a:p>
          <a:p>
            <a:pPr lvl="1"/>
            <a:r>
              <a:rPr lang="en-US" sz="2400" b="1" dirty="0">
                <a:solidFill>
                  <a:schemeClr val="tx2"/>
                </a:solidFill>
              </a:rPr>
              <a:t>the Egyptian, </a:t>
            </a:r>
          </a:p>
          <a:p>
            <a:pPr lvl="1"/>
            <a:r>
              <a:rPr lang="en-US" sz="2400" b="1" dirty="0">
                <a:solidFill>
                  <a:schemeClr val="tx2"/>
                </a:solidFill>
              </a:rPr>
              <a:t>the Hebraic, </a:t>
            </a:r>
          </a:p>
          <a:p>
            <a:pPr lvl="1"/>
            <a:r>
              <a:rPr lang="en-US" sz="2400" b="1" dirty="0">
                <a:solidFill>
                  <a:schemeClr val="tx2"/>
                </a:solidFill>
              </a:rPr>
              <a:t>the Greek philosophers, </a:t>
            </a:r>
          </a:p>
          <a:p>
            <a:pPr lvl="1"/>
            <a:r>
              <a:rPr lang="en-US" sz="2400" b="1" dirty="0">
                <a:solidFill>
                  <a:schemeClr val="tx2"/>
                </a:solidFill>
              </a:rPr>
              <a:t>and Romans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B53828B-185D-465B-932D-4E45A5E93942}"/>
              </a:ext>
            </a:extLst>
          </p:cNvPr>
          <p:cNvSpPr txBox="1"/>
          <p:nvPr/>
        </p:nvSpPr>
        <p:spPr>
          <a:xfrm>
            <a:off x="0" y="6642556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Copyright  2018 by NPD Corp.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5211986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758ACE-8A58-4CD1-A670-3A5B04BDE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458449"/>
            <a:ext cx="8534400" cy="9906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United States is a nation of immigrants </a:t>
            </a:r>
            <a:r>
              <a:rPr lang="en-US" sz="2200" b="1" dirty="0"/>
              <a:t>(2)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F82B47-8401-464F-8A0F-5E0E31EED3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Latino community </a:t>
            </a:r>
            <a:r>
              <a:rPr lang="en-US" b="1" dirty="0"/>
              <a:t>comprised of different cultures </a:t>
            </a:r>
          </a:p>
          <a:p>
            <a:pPr lvl="1"/>
            <a:r>
              <a:rPr lang="en-US" b="1" dirty="0"/>
              <a:t>“…bilingual education has become politically controversial, with some states making English the official language” </a:t>
            </a:r>
            <a:r>
              <a:rPr lang="en-US" sz="1600" dirty="0"/>
              <a:t>(p. 154)</a:t>
            </a:r>
          </a:p>
          <a:p>
            <a:pPr lvl="1"/>
            <a:endParaRPr lang="en-US" sz="1600" dirty="0">
              <a:solidFill>
                <a:schemeClr val="tx2"/>
              </a:solidFill>
            </a:endParaRPr>
          </a:p>
          <a:p>
            <a:r>
              <a:rPr lang="en-US" b="1" dirty="0">
                <a:solidFill>
                  <a:schemeClr val="tx2"/>
                </a:solidFill>
              </a:rPr>
              <a:t>Asian American </a:t>
            </a:r>
            <a:r>
              <a:rPr lang="en-US" b="1" dirty="0"/>
              <a:t>segregated the public-school system</a:t>
            </a:r>
          </a:p>
          <a:p>
            <a:pPr lvl="1"/>
            <a:r>
              <a:rPr lang="en-US" b="1" dirty="0"/>
              <a:t>the students went to </a:t>
            </a:r>
            <a:r>
              <a:rPr lang="en-US" b="1" dirty="0">
                <a:solidFill>
                  <a:schemeClr val="tx2"/>
                </a:solidFill>
              </a:rPr>
              <a:t>separate schools </a:t>
            </a:r>
          </a:p>
          <a:p>
            <a:pPr lvl="1"/>
            <a:r>
              <a:rPr lang="en-US" b="1" dirty="0"/>
              <a:t>it was based on their specific </a:t>
            </a:r>
            <a:r>
              <a:rPr lang="en-US" b="1" dirty="0">
                <a:solidFill>
                  <a:schemeClr val="tx2"/>
                </a:solidFill>
              </a:rPr>
              <a:t>language, culture </a:t>
            </a:r>
            <a:r>
              <a:rPr lang="en-US" b="1" dirty="0"/>
              <a:t>and </a:t>
            </a:r>
            <a:r>
              <a:rPr lang="en-US" b="1" dirty="0">
                <a:solidFill>
                  <a:schemeClr val="tx2"/>
                </a:solidFill>
              </a:rPr>
              <a:t>traditions</a:t>
            </a:r>
            <a:r>
              <a:rPr lang="en-US" b="1" dirty="0"/>
              <a:t>.</a:t>
            </a:r>
            <a:endParaRPr lang="en-US" sz="1600" b="1" dirty="0"/>
          </a:p>
          <a:p>
            <a:pPr marL="0" indent="0">
              <a:buNone/>
            </a:pPr>
            <a:endParaRPr lang="en-US" dirty="0"/>
          </a:p>
          <a:p>
            <a:r>
              <a:rPr lang="en-US" b="1" dirty="0">
                <a:solidFill>
                  <a:schemeClr val="tx2"/>
                </a:solidFill>
              </a:rPr>
              <a:t>Arab Americans </a:t>
            </a:r>
            <a:r>
              <a:rPr lang="en-US" b="1" dirty="0"/>
              <a:t>faced similar challenges </a:t>
            </a:r>
          </a:p>
          <a:p>
            <a:pPr lvl="1"/>
            <a:r>
              <a:rPr lang="en-US" b="1" dirty="0"/>
              <a:t>They were </a:t>
            </a:r>
            <a:r>
              <a:rPr lang="en-US" b="1" dirty="0">
                <a:solidFill>
                  <a:schemeClr val="tx2"/>
                </a:solidFill>
              </a:rPr>
              <a:t>assimilated</a:t>
            </a:r>
            <a:r>
              <a:rPr lang="en-US" b="1" dirty="0"/>
              <a:t> into the American culture</a:t>
            </a:r>
          </a:p>
          <a:p>
            <a:pPr lvl="1"/>
            <a:r>
              <a:rPr lang="en-US" b="1" dirty="0"/>
              <a:t>They </a:t>
            </a:r>
            <a:r>
              <a:rPr lang="en-US" b="1" dirty="0">
                <a:solidFill>
                  <a:schemeClr val="tx2"/>
                </a:solidFill>
              </a:rPr>
              <a:t>retained</a:t>
            </a:r>
            <a:r>
              <a:rPr lang="en-US" b="1" dirty="0"/>
              <a:t> their Arabic </a:t>
            </a:r>
            <a:r>
              <a:rPr lang="en-US" b="1" dirty="0">
                <a:solidFill>
                  <a:schemeClr val="tx2"/>
                </a:solidFill>
              </a:rPr>
              <a:t>roots</a:t>
            </a:r>
          </a:p>
          <a:p>
            <a:pPr marL="274320" lvl="1" indent="0">
              <a:buNone/>
            </a:pPr>
            <a:endParaRPr lang="en-US" sz="1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94328F9-070C-4CFB-8D85-A6DD900D3F8C}"/>
              </a:ext>
            </a:extLst>
          </p:cNvPr>
          <p:cNvSpPr txBox="1"/>
          <p:nvPr/>
        </p:nvSpPr>
        <p:spPr>
          <a:xfrm>
            <a:off x="0" y="6642556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Copyright  2018 by NPD Corp.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18155184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BCC1F-CB14-43CF-BEB3-935D9F2C2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Recent history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E5B425-82DA-4FFA-9271-62BBE35717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1970s </a:t>
            </a:r>
            <a:r>
              <a:rPr lang="en-US" b="1" dirty="0"/>
              <a:t>nationally a </a:t>
            </a:r>
            <a:r>
              <a:rPr lang="en-US" b="1" dirty="0">
                <a:solidFill>
                  <a:schemeClr val="tx2"/>
                </a:solidFill>
              </a:rPr>
              <a:t>decline in standards </a:t>
            </a:r>
            <a:r>
              <a:rPr lang="en-US" b="1" dirty="0"/>
              <a:t>in skills, and academic subjects </a:t>
            </a:r>
          </a:p>
          <a:p>
            <a:r>
              <a:rPr lang="en-US" b="1" dirty="0">
                <a:solidFill>
                  <a:schemeClr val="tx2"/>
                </a:solidFill>
              </a:rPr>
              <a:t>1980s, </a:t>
            </a:r>
            <a:r>
              <a:rPr lang="en-US" b="1" dirty="0"/>
              <a:t>Secretary of Education Bell, under President Reagan, created a three-step plan to raise the standards:</a:t>
            </a:r>
          </a:p>
          <a:p>
            <a:pPr lvl="1"/>
            <a:r>
              <a:rPr lang="en-US" b="1" dirty="0"/>
              <a:t>“</a:t>
            </a:r>
            <a:r>
              <a:rPr lang="en-US" b="1" dirty="0">
                <a:solidFill>
                  <a:schemeClr val="tx2"/>
                </a:solidFill>
              </a:rPr>
              <a:t>(1) </a:t>
            </a:r>
            <a:r>
              <a:rPr lang="en-US" b="1" dirty="0"/>
              <a:t>a basic skill and subject matter curriculum; </a:t>
            </a:r>
          </a:p>
          <a:p>
            <a:pPr lvl="1"/>
            <a:r>
              <a:rPr lang="en-US" b="1" dirty="0">
                <a:solidFill>
                  <a:schemeClr val="tx2"/>
                </a:solidFill>
              </a:rPr>
              <a:t>(2) </a:t>
            </a:r>
            <a:r>
              <a:rPr lang="en-US" b="1" dirty="0"/>
              <a:t>effective schools with high academic standards and expectations; and </a:t>
            </a:r>
          </a:p>
          <a:p>
            <a:pPr lvl="1"/>
            <a:r>
              <a:rPr lang="en-US" b="1" dirty="0">
                <a:solidFill>
                  <a:schemeClr val="tx2"/>
                </a:solidFill>
              </a:rPr>
              <a:t>(3) </a:t>
            </a:r>
            <a:r>
              <a:rPr lang="en-US" b="1" dirty="0"/>
              <a:t>education to improve American economic competition in the global economy” </a:t>
            </a:r>
            <a:r>
              <a:rPr lang="en-US" sz="1600" b="1" dirty="0"/>
              <a:t>(p. 157).</a:t>
            </a:r>
            <a:endParaRPr lang="en-US" b="1" dirty="0"/>
          </a:p>
          <a:p>
            <a:r>
              <a:rPr lang="en-US" b="1" dirty="0">
                <a:solidFill>
                  <a:schemeClr val="tx2"/>
                </a:solidFill>
              </a:rPr>
              <a:t>2001</a:t>
            </a:r>
            <a:r>
              <a:rPr lang="en-US" b="1" dirty="0"/>
              <a:t> Congress passed the </a:t>
            </a:r>
            <a:r>
              <a:rPr lang="en-US" b="1" dirty="0">
                <a:solidFill>
                  <a:schemeClr val="tx2"/>
                </a:solidFill>
              </a:rPr>
              <a:t>No Child Left Behind Act </a:t>
            </a:r>
          </a:p>
          <a:p>
            <a:r>
              <a:rPr lang="en-US" b="1" dirty="0">
                <a:solidFill>
                  <a:schemeClr val="tx2"/>
                </a:solidFill>
              </a:rPr>
              <a:t>2009</a:t>
            </a:r>
            <a:r>
              <a:rPr lang="en-US" b="1" dirty="0"/>
              <a:t> Obama – </a:t>
            </a:r>
            <a:r>
              <a:rPr lang="en-US" b="1" dirty="0">
                <a:solidFill>
                  <a:schemeClr val="tx2"/>
                </a:solidFill>
              </a:rPr>
              <a:t>Race To The Top (RTTT) </a:t>
            </a:r>
            <a:r>
              <a:rPr lang="en-US" b="1" dirty="0"/>
              <a:t>agenda </a:t>
            </a:r>
          </a:p>
          <a:p>
            <a:r>
              <a:rPr lang="en-US" b="1" dirty="0">
                <a:solidFill>
                  <a:schemeClr val="tx2"/>
                </a:solidFill>
              </a:rPr>
              <a:t>Common Core </a:t>
            </a:r>
            <a:r>
              <a:rPr lang="en-US" b="1" dirty="0"/>
              <a:t>of today</a:t>
            </a:r>
          </a:p>
          <a:p>
            <a:pPr lvl="1"/>
            <a:endParaRPr lang="en-US" sz="1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69D17B5-0EBC-44D8-A117-EE90E14B39A6}"/>
              </a:ext>
            </a:extLst>
          </p:cNvPr>
          <p:cNvSpPr txBox="1"/>
          <p:nvPr/>
        </p:nvSpPr>
        <p:spPr>
          <a:xfrm>
            <a:off x="0" y="6642556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Copyright  2018 by NPD Corp.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0552537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27EA7D-4CF4-49F1-973F-57A200CE7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B9C779-3503-4F13-956D-992537DD2A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History repeats itself throughout the ages</a:t>
            </a:r>
          </a:p>
          <a:p>
            <a:pPr lvl="1"/>
            <a:r>
              <a:rPr lang="en-US" b="1" dirty="0"/>
              <a:t>As seen throughout this presentation</a:t>
            </a:r>
          </a:p>
          <a:p>
            <a:endParaRPr lang="en-US" dirty="0"/>
          </a:p>
          <a:p>
            <a:r>
              <a:rPr lang="en-US" b="1" dirty="0"/>
              <a:t>Some difference </a:t>
            </a:r>
          </a:p>
          <a:p>
            <a:pPr lvl="1"/>
            <a:r>
              <a:rPr lang="en-US" b="1" dirty="0"/>
              <a:t>Especially because of technology advancements allowed teachers to do more than ever before – especially in the last 20 years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7D95988-FAC7-408F-A1CC-CD278972EFA9}"/>
              </a:ext>
            </a:extLst>
          </p:cNvPr>
          <p:cNvSpPr txBox="1"/>
          <p:nvPr/>
        </p:nvSpPr>
        <p:spPr>
          <a:xfrm>
            <a:off x="0" y="6642556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Copyright  2018 by NPD Corp.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3204868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842E2-4DB9-46FF-AA64-0622C7ADA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28B4BE-07E2-4E05-B36F-F4F3BA012E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876800"/>
          </a:xfrm>
        </p:spPr>
        <p:txBody>
          <a:bodyPr>
            <a:normAutofit fontScale="40000" lnSpcReduction="20000"/>
          </a:bodyPr>
          <a:lstStyle/>
          <a:p>
            <a:r>
              <a:rPr lang="en-US" sz="3300" dirty="0"/>
              <a:t>Ornstein, Allan C., et al, (2017). </a:t>
            </a:r>
            <a:r>
              <a:rPr lang="en-US" sz="3300" i="1" dirty="0"/>
              <a:t>Foundation of Education</a:t>
            </a:r>
            <a:r>
              <a:rPr lang="en-US" sz="3300" dirty="0"/>
              <a:t> 13</a:t>
            </a:r>
            <a:r>
              <a:rPr lang="en-US" sz="3300" baseline="30000" dirty="0"/>
              <a:t>th</a:t>
            </a:r>
            <a:r>
              <a:rPr lang="en-US" sz="3300" dirty="0"/>
              <a:t> edition. Canada: Cengage Learning.</a:t>
            </a:r>
          </a:p>
          <a:p>
            <a:endParaRPr lang="en-US" sz="3300" dirty="0"/>
          </a:p>
          <a:p>
            <a:r>
              <a:rPr lang="en-US" sz="3300" dirty="0"/>
              <a:t>Images</a:t>
            </a:r>
          </a:p>
          <a:p>
            <a:endParaRPr lang="en-US" sz="3300" dirty="0"/>
          </a:p>
          <a:p>
            <a:r>
              <a:rPr lang="en-US" sz="3300" dirty="0">
                <a:hlinkClick r:id="rId2"/>
              </a:rPr>
              <a:t>http://www.artyfactory.com/egyptian_art/egyptian_hieroglyphs/hieroglyphs.htm</a:t>
            </a:r>
            <a:endParaRPr lang="en-US" sz="3300" dirty="0"/>
          </a:p>
          <a:p>
            <a:endParaRPr lang="en-US" sz="3300" dirty="0"/>
          </a:p>
          <a:p>
            <a:r>
              <a:rPr lang="en-US" sz="3300" u="sng" dirty="0">
                <a:hlinkClick r:id="rId3"/>
              </a:rPr>
              <a:t>http://www.choicesunlimited.ca/who-are-you/aristotle-plato-socrates/</a:t>
            </a:r>
            <a:endParaRPr lang="en-US" sz="3300" dirty="0"/>
          </a:p>
          <a:p>
            <a:pPr marL="0" indent="0">
              <a:buNone/>
            </a:pPr>
            <a:endParaRPr lang="en-US" sz="3300" dirty="0"/>
          </a:p>
          <a:p>
            <a:r>
              <a:rPr lang="en-US" sz="3300" dirty="0">
                <a:hlinkClick r:id="rId4"/>
              </a:rPr>
              <a:t>http://www.francislewissocialstudies.com/confucianism2.html</a:t>
            </a:r>
            <a:endParaRPr lang="en-US" sz="3300" dirty="0"/>
          </a:p>
          <a:p>
            <a:r>
              <a:rPr lang="en-US" sz="3300" dirty="0"/>
              <a:t> </a:t>
            </a:r>
            <a:r>
              <a:rPr lang="en-US" sz="3300" dirty="0">
                <a:hlinkClick r:id="rId5"/>
              </a:rPr>
              <a:t>https://www.google.com/search?q=montessori+images&amp;tbm=isch&amp;source=iu&amp;ictx=1&amp;fir=pOhiWNQWrkW94M%253A%252COyiWcfGSY-4-JM%252C_&amp;usg=__MWUFtJM-A-j6a8erEwW-0GYykfc%3D&amp;sa=X&amp;ved=0ahUKEwi416uuuOrZAhUl8IMKHULbA8kQ9QEINzAG#imgrc=pOhiWNQWrkW94M:</a:t>
            </a:r>
            <a:endParaRPr lang="en-US" sz="3300" dirty="0"/>
          </a:p>
          <a:p>
            <a:endParaRPr lang="en-US" sz="3300" dirty="0"/>
          </a:p>
          <a:p>
            <a:r>
              <a:rPr lang="en-US" sz="3300" u="sng" dirty="0">
                <a:hlinkClick r:id="rId6"/>
              </a:rPr>
              <a:t>http://www.historylearningsite.co.uk/fileadmin/historyLearningSite/roman_10.jpg</a:t>
            </a:r>
            <a:endParaRPr lang="en-US" sz="3300" u="sng" dirty="0"/>
          </a:p>
          <a:p>
            <a:endParaRPr lang="en-US" sz="3300" u="sng" dirty="0"/>
          </a:p>
          <a:p>
            <a:r>
              <a:rPr lang="en-US" sz="3300" b="1" dirty="0">
                <a:solidFill>
                  <a:schemeClr val="tx2"/>
                </a:solidFill>
                <a:hlinkClick r:id="rId7"/>
              </a:rPr>
              <a:t>https://images.reference.com/reference-production-images/question/aq/700px-394px/education-like-colonial-rhode-island_3423abd686c7c6d4. jpg </a:t>
            </a:r>
            <a:endParaRPr lang="en-US" sz="3300" b="1" dirty="0"/>
          </a:p>
          <a:p>
            <a:pPr marL="0" indent="0">
              <a:buNone/>
            </a:pPr>
            <a:endParaRPr lang="en-US" sz="3300" dirty="0"/>
          </a:p>
          <a:p>
            <a:r>
              <a:rPr lang="en-US" sz="3300" dirty="0">
                <a:hlinkClick r:id="rId8"/>
              </a:rPr>
              <a:t>https://image.slidesharecdn.com/unit2powerpointimmigrationandindustrialization-110829110831-phpapp02/95/unit-2-powerpoint-immigration-and-industrialization-23-728.jpg?cb=1314616295</a:t>
            </a:r>
            <a:endParaRPr lang="en-US" sz="3300" dirty="0"/>
          </a:p>
          <a:p>
            <a:pPr marL="0" indent="0">
              <a:buNone/>
            </a:pPr>
            <a:endParaRPr lang="en-US" sz="3300" dirty="0"/>
          </a:p>
          <a:p>
            <a:r>
              <a:rPr lang="en-US" sz="3300" u="sng" dirty="0">
                <a:hlinkClick r:id="rId9"/>
              </a:rPr>
              <a:t>http://www.returntogod.com/free_stuff/summary.htm</a:t>
            </a:r>
            <a:endParaRPr lang="en-US" sz="3300" dirty="0"/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B6E2E82-9CF5-47C7-849C-2160F76E5F2D}"/>
              </a:ext>
            </a:extLst>
          </p:cNvPr>
          <p:cNvSpPr txBox="1"/>
          <p:nvPr/>
        </p:nvSpPr>
        <p:spPr>
          <a:xfrm>
            <a:off x="0" y="6642556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Copyright  2018 by NPD Corp.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936952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l" rtl="0">
              <a:spcBef>
                <a:spcPct val="0"/>
              </a:spcBef>
            </a:pPr>
            <a:r>
              <a:rPr lang="en-US" sz="4000" b="1" dirty="0">
                <a:solidFill>
                  <a:schemeClr val="tx2"/>
                </a:solidFill>
              </a:rPr>
              <a:t>Chinese, with Confucius</a:t>
            </a:r>
            <a:br>
              <a:rPr lang="en-US" sz="4000" b="1" dirty="0">
                <a:solidFill>
                  <a:schemeClr val="tx2"/>
                </a:solidFill>
              </a:rPr>
            </a:br>
            <a:r>
              <a:rPr lang="en-US" sz="4000" b="1" dirty="0">
                <a:solidFill>
                  <a:schemeClr val="tx2"/>
                </a:solidFill>
              </a:rPr>
              <a:t>2000 BCE – 2000 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876800"/>
          </a:xfrm>
        </p:spPr>
        <p:txBody>
          <a:bodyPr>
            <a:normAutofit/>
          </a:bodyPr>
          <a:lstStyle/>
          <a:p>
            <a:r>
              <a:rPr lang="en-US" b="1" dirty="0"/>
              <a:t>Ancient Chinese, they had three different philosophies:</a:t>
            </a:r>
          </a:p>
          <a:p>
            <a:r>
              <a:rPr lang="en-US" b="1" dirty="0">
                <a:solidFill>
                  <a:schemeClr val="tx2"/>
                </a:solidFill>
              </a:rPr>
              <a:t>Legalism</a:t>
            </a:r>
          </a:p>
          <a:p>
            <a:pPr lvl="1"/>
            <a:r>
              <a:rPr lang="en-US" b="1" dirty="0"/>
              <a:t>established an authoritarian government</a:t>
            </a:r>
          </a:p>
          <a:p>
            <a:pPr lvl="1"/>
            <a:r>
              <a:rPr lang="en-US" b="1" dirty="0"/>
              <a:t>maintained order </a:t>
            </a:r>
          </a:p>
          <a:p>
            <a:pPr lvl="1"/>
            <a:r>
              <a:rPr lang="en-US" b="1" dirty="0"/>
              <a:t>used </a:t>
            </a:r>
            <a:r>
              <a:rPr lang="en-US" b="1" dirty="0">
                <a:solidFill>
                  <a:schemeClr val="tx2"/>
                </a:solidFill>
              </a:rPr>
              <a:t>education to indoctrinate people </a:t>
            </a:r>
            <a:r>
              <a:rPr lang="en-US" sz="1600" dirty="0"/>
              <a:t>(p. 49)</a:t>
            </a:r>
          </a:p>
          <a:p>
            <a:r>
              <a:rPr lang="en-US" b="1" dirty="0">
                <a:solidFill>
                  <a:schemeClr val="tx2"/>
                </a:solidFill>
              </a:rPr>
              <a:t>Taoism</a:t>
            </a:r>
          </a:p>
          <a:p>
            <a:pPr lvl="1"/>
            <a:r>
              <a:rPr lang="en-US" b="1" dirty="0">
                <a:solidFill>
                  <a:schemeClr val="tx2"/>
                </a:solidFill>
              </a:rPr>
              <a:t>more humane </a:t>
            </a:r>
            <a:r>
              <a:rPr lang="en-US" b="1" dirty="0"/>
              <a:t>than Legalism                                       </a:t>
            </a:r>
            <a:r>
              <a:rPr lang="en-US" b="1" dirty="0">
                <a:solidFill>
                  <a:schemeClr val="tx2"/>
                </a:solidFill>
              </a:rPr>
              <a:t>Yin and Yang </a:t>
            </a:r>
          </a:p>
          <a:p>
            <a:pPr lvl="1"/>
            <a:r>
              <a:rPr lang="en-US" b="1" dirty="0">
                <a:solidFill>
                  <a:schemeClr val="tx2"/>
                </a:solidFill>
              </a:rPr>
              <a:t>encourage reflection </a:t>
            </a:r>
            <a:r>
              <a:rPr lang="en-US" b="1" dirty="0"/>
              <a:t>to find one’s true self </a:t>
            </a:r>
          </a:p>
          <a:p>
            <a:pPr lvl="1"/>
            <a:r>
              <a:rPr lang="en-US" b="1" dirty="0"/>
              <a:t>take path to truth </a:t>
            </a:r>
            <a:r>
              <a:rPr lang="en-US" sz="1600" dirty="0"/>
              <a:t>(p. 49)</a:t>
            </a:r>
          </a:p>
          <a:p>
            <a:r>
              <a:rPr lang="en-US" b="1" dirty="0">
                <a:solidFill>
                  <a:schemeClr val="tx2"/>
                </a:solidFill>
              </a:rPr>
              <a:t>Confucianism</a:t>
            </a:r>
          </a:p>
          <a:p>
            <a:pPr lvl="1"/>
            <a:r>
              <a:rPr lang="en-US" b="1" dirty="0">
                <a:solidFill>
                  <a:schemeClr val="tx2"/>
                </a:solidFill>
              </a:rPr>
              <a:t>education’s is to create and maintain a harmonious society  </a:t>
            </a:r>
          </a:p>
          <a:p>
            <a:pPr lvl="1"/>
            <a:r>
              <a:rPr lang="en-US" b="1" dirty="0"/>
              <a:t>everyone knows his or her status, duties, &amp; responsibilities</a:t>
            </a:r>
            <a:r>
              <a:rPr lang="en-US" dirty="0"/>
              <a:t> </a:t>
            </a:r>
            <a:r>
              <a:rPr lang="en-US" sz="1600" dirty="0"/>
              <a:t>(p. 49)</a:t>
            </a:r>
          </a:p>
          <a:p>
            <a:pPr lvl="1" algn="r"/>
            <a:endParaRPr lang="en-US" dirty="0"/>
          </a:p>
        </p:txBody>
      </p:sp>
      <p:pic>
        <p:nvPicPr>
          <p:cNvPr id="5" name="Picture 4" descr="Image result for Confucianism">
            <a:extLst>
              <a:ext uri="{FF2B5EF4-FFF2-40B4-BE49-F238E27FC236}">
                <a16:creationId xmlns:a16="http://schemas.microsoft.com/office/drawing/2014/main" id="{C1CBC25A-BFD9-48B0-8942-49D31201ADB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2286000"/>
            <a:ext cx="1676399" cy="16764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14CC24D-99CB-4E22-94E6-A0FBE9D095A5}"/>
              </a:ext>
            </a:extLst>
          </p:cNvPr>
          <p:cNvSpPr txBox="1"/>
          <p:nvPr/>
        </p:nvSpPr>
        <p:spPr>
          <a:xfrm>
            <a:off x="914400" y="6324600"/>
            <a:ext cx="7924800" cy="228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/>
              <a:t>http://www.francislewissocialstudies.com/confucianism2.html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1ED3ED2-FC68-46BF-9B35-1F239B04541E}"/>
              </a:ext>
            </a:extLst>
          </p:cNvPr>
          <p:cNvSpPr txBox="1"/>
          <p:nvPr/>
        </p:nvSpPr>
        <p:spPr>
          <a:xfrm>
            <a:off x="0" y="6642556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Copyright  2018 by NPD Corp.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1486654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The Egyptians and Greeks </a:t>
            </a:r>
            <a:br>
              <a:rPr lang="en-US" b="1" dirty="0"/>
            </a:br>
            <a:r>
              <a:rPr lang="en-US" b="1" dirty="0"/>
              <a:t>3600 BCE – 400 BCE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Their histories are entwined </a:t>
            </a:r>
          </a:p>
          <a:p>
            <a:r>
              <a:rPr lang="en-US" b="1" dirty="0"/>
              <a:t>Egyptians influenced the Greeks on:</a:t>
            </a:r>
          </a:p>
          <a:p>
            <a:pPr lvl="1"/>
            <a:r>
              <a:rPr lang="en-US" b="1" dirty="0"/>
              <a:t>“…</a:t>
            </a:r>
            <a:r>
              <a:rPr lang="en-US" b="1" dirty="0">
                <a:solidFill>
                  <a:schemeClr val="tx2"/>
                </a:solidFill>
              </a:rPr>
              <a:t>government, philosophy, the arts and sciences, and medicine</a:t>
            </a:r>
            <a:r>
              <a:rPr lang="en-US" b="1" dirty="0"/>
              <a:t>…” </a:t>
            </a:r>
            <a:r>
              <a:rPr lang="en-US" sz="1600" dirty="0"/>
              <a:t>(p. 54)</a:t>
            </a:r>
          </a:p>
          <a:p>
            <a:r>
              <a:rPr lang="en-US" b="1" dirty="0"/>
              <a:t>Egyptians taught scribes</a:t>
            </a:r>
          </a:p>
          <a:p>
            <a:pPr lvl="1"/>
            <a:r>
              <a:rPr lang="en-US" b="1" dirty="0"/>
              <a:t>to reproduce their </a:t>
            </a:r>
            <a:r>
              <a:rPr lang="en-US" b="1" dirty="0">
                <a:solidFill>
                  <a:schemeClr val="tx2"/>
                </a:solidFill>
              </a:rPr>
              <a:t>written language </a:t>
            </a:r>
            <a:r>
              <a:rPr lang="en-US" b="1" dirty="0"/>
              <a:t>of hieroglyphics</a:t>
            </a:r>
          </a:p>
          <a:p>
            <a:pPr lvl="1"/>
            <a:endParaRPr lang="en-US" dirty="0"/>
          </a:p>
        </p:txBody>
      </p:sp>
      <p:pic>
        <p:nvPicPr>
          <p:cNvPr id="6" name="Snagit_PPTF2F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4038600"/>
            <a:ext cx="3353878" cy="23622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248400" y="5295900"/>
            <a:ext cx="16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Egyptian Hieroglyphics</a:t>
            </a:r>
          </a:p>
          <a:p>
            <a:r>
              <a:rPr lang="en-US" b="1" dirty="0"/>
              <a:t>Alphabe</a:t>
            </a:r>
            <a:r>
              <a:rPr lang="en-US" dirty="0"/>
              <a:t>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6161" y="6460760"/>
            <a:ext cx="89154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http://www.artyfactory.com/egyptian_art/egyptian_hieroglyphs/hieroglyphs.htm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6324600" y="5181600"/>
            <a:ext cx="1219200" cy="0"/>
          </a:xfrm>
          <a:prstGeom prst="straightConnector1">
            <a:avLst/>
          </a:prstGeom>
          <a:ln w="25400">
            <a:solidFill>
              <a:srgbClr val="070BB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B363A5D5-0052-4A04-9DF4-60A1ACEDA053}"/>
              </a:ext>
            </a:extLst>
          </p:cNvPr>
          <p:cNvSpPr txBox="1"/>
          <p:nvPr/>
        </p:nvSpPr>
        <p:spPr>
          <a:xfrm>
            <a:off x="0" y="6642556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Copyright  2018 by NPD Corp.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165488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Hebraic education</a:t>
            </a:r>
            <a:br>
              <a:rPr lang="en-US" b="1" dirty="0"/>
            </a:br>
            <a:r>
              <a:rPr lang="en-US" b="1" dirty="0"/>
              <a:t>1350 BCE – 150 BCE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/>
              <a:t>Children taught by:</a:t>
            </a:r>
          </a:p>
          <a:p>
            <a:pPr lvl="1"/>
            <a:r>
              <a:rPr lang="en-US" sz="2400" b="1" dirty="0">
                <a:solidFill>
                  <a:schemeClr val="tx2"/>
                </a:solidFill>
              </a:rPr>
              <a:t>listening, </a:t>
            </a:r>
          </a:p>
          <a:p>
            <a:pPr lvl="1"/>
            <a:r>
              <a:rPr lang="en-US" sz="2400" b="1" dirty="0">
                <a:solidFill>
                  <a:schemeClr val="tx2"/>
                </a:solidFill>
              </a:rPr>
              <a:t>reading, </a:t>
            </a:r>
          </a:p>
          <a:p>
            <a:pPr lvl="1"/>
            <a:r>
              <a:rPr lang="en-US" sz="2400" b="1" dirty="0">
                <a:solidFill>
                  <a:schemeClr val="tx2"/>
                </a:solidFill>
              </a:rPr>
              <a:t>memorizing,</a:t>
            </a:r>
            <a:r>
              <a:rPr lang="en-US" sz="2400" dirty="0"/>
              <a:t> </a:t>
            </a:r>
          </a:p>
          <a:p>
            <a:pPr lvl="1"/>
            <a:r>
              <a:rPr lang="en-US" sz="2400" b="1" dirty="0"/>
              <a:t>expected to </a:t>
            </a:r>
            <a:r>
              <a:rPr lang="en-US" sz="2400" b="1" dirty="0">
                <a:solidFill>
                  <a:schemeClr val="tx2"/>
                </a:solidFill>
              </a:rPr>
              <a:t>internalize</a:t>
            </a:r>
            <a:r>
              <a:rPr lang="en-US" sz="2400" b="1" dirty="0"/>
              <a:t> the lesson’s meaning and message</a:t>
            </a:r>
          </a:p>
          <a:p>
            <a:pPr lvl="1"/>
            <a:r>
              <a:rPr lang="en-US" sz="2400" b="1" dirty="0">
                <a:solidFill>
                  <a:schemeClr val="tx2"/>
                </a:solidFill>
              </a:rPr>
              <a:t>build group cohesion and identity </a:t>
            </a:r>
            <a:r>
              <a:rPr lang="en-US" sz="1600" dirty="0"/>
              <a:t>(p. 56)</a:t>
            </a:r>
          </a:p>
        </p:txBody>
      </p:sp>
      <p:pic>
        <p:nvPicPr>
          <p:cNvPr id="4" name="Picture 1" descr="http://www.returntogod.com/free_stuff/images/hebrewthumbnail.jpg">
            <a:extLst>
              <a:ext uri="{FF2B5EF4-FFF2-40B4-BE49-F238E27FC236}">
                <a16:creationId xmlns:a16="http://schemas.microsoft.com/office/drawing/2014/main" id="{BCFCD534-6AB9-4295-BA6A-8282BC87E7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577543"/>
            <a:ext cx="1981200" cy="2684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91EF680-40AA-4F88-BCFC-00BD2E2098C2}"/>
              </a:ext>
            </a:extLst>
          </p:cNvPr>
          <p:cNvSpPr txBox="1"/>
          <p:nvPr/>
        </p:nvSpPr>
        <p:spPr>
          <a:xfrm>
            <a:off x="914400" y="6199379"/>
            <a:ext cx="70104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u="sng" dirty="0">
                <a:hlinkClick r:id="rId3"/>
              </a:rPr>
              <a:t>http://www.returntogod.com/free_stuff/summary.htm</a:t>
            </a:r>
            <a:endParaRPr lang="en-US" sz="900" dirty="0"/>
          </a:p>
          <a:p>
            <a:pPr algn="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CA8465-481C-43E9-BA86-D692DE3F9702}"/>
              </a:ext>
            </a:extLst>
          </p:cNvPr>
          <p:cNvSpPr txBox="1"/>
          <p:nvPr/>
        </p:nvSpPr>
        <p:spPr>
          <a:xfrm>
            <a:off x="0" y="6642556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Copyright  2018 by NPD Corp.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1431996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The Greek Philosophers</a:t>
            </a:r>
            <a:br>
              <a:rPr lang="en-US" b="1" dirty="0"/>
            </a:br>
            <a:endParaRPr lang="en-US" b="1" dirty="0"/>
          </a:p>
        </p:txBody>
      </p:sp>
      <p:pic>
        <p:nvPicPr>
          <p:cNvPr id="6" name="Content Placeholder 5" descr="http://www.choicesunlimited.ca/wp-content/uploads/2013/06/aristotle-plato-socrates-300x164.jpg">
            <a:extLst>
              <a:ext uri="{FF2B5EF4-FFF2-40B4-BE49-F238E27FC236}">
                <a16:creationId xmlns:a16="http://schemas.microsoft.com/office/drawing/2014/main" id="{3B1B344C-9B61-4DC8-82C8-F8CAAFD74CD1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05400" y="4495800"/>
            <a:ext cx="3657600" cy="1905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2834E0E-0A56-4E1C-8A73-32CB49DB8F13}"/>
              </a:ext>
            </a:extLst>
          </p:cNvPr>
          <p:cNvSpPr txBox="1"/>
          <p:nvPr/>
        </p:nvSpPr>
        <p:spPr>
          <a:xfrm>
            <a:off x="0" y="6642556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Copyright  2018 by NPD Corp. All Rights Reserved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49E72DA-5712-455E-93BF-741E6926A29F}"/>
              </a:ext>
            </a:extLst>
          </p:cNvPr>
          <p:cNvSpPr txBox="1"/>
          <p:nvPr/>
        </p:nvSpPr>
        <p:spPr>
          <a:xfrm>
            <a:off x="533400" y="6280427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900" u="sng" dirty="0">
              <a:hlinkClick r:id="rId3"/>
            </a:endParaRPr>
          </a:p>
          <a:p>
            <a:pPr algn="r"/>
            <a:r>
              <a:rPr lang="en-US" sz="900" u="sng" dirty="0">
                <a:hlinkClick r:id="rId3"/>
              </a:rPr>
              <a:t>http://www.choicesunlimited.ca/who-are-you/aristotle-plato-socrates/</a:t>
            </a:r>
            <a:endParaRPr lang="en-US" sz="900" dirty="0"/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8BB2C20-6EF4-432F-9E27-ED14372C750B}"/>
              </a:ext>
            </a:extLst>
          </p:cNvPr>
          <p:cNvSpPr txBox="1"/>
          <p:nvPr/>
        </p:nvSpPr>
        <p:spPr>
          <a:xfrm>
            <a:off x="533400" y="1600200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Use “power of education as </a:t>
            </a:r>
            <a:r>
              <a:rPr lang="en-US" b="1" dirty="0">
                <a:solidFill>
                  <a:schemeClr val="tx2"/>
                </a:solidFill>
              </a:rPr>
              <a:t>narrative storytelling </a:t>
            </a:r>
            <a:r>
              <a:rPr lang="en-US" b="1" dirty="0"/>
              <a:t>to transmit education” </a:t>
            </a:r>
            <a:r>
              <a:rPr lang="en-US" sz="1600" dirty="0"/>
              <a:t>(p.57)    </a:t>
            </a:r>
            <a:r>
              <a:rPr lang="en-US" b="1" dirty="0"/>
              <a:t>Education vary throughout Greece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8F2DA93-17C3-45C6-BC95-2F75ACECC4F7}"/>
              </a:ext>
            </a:extLst>
          </p:cNvPr>
          <p:cNvSpPr txBox="1"/>
          <p:nvPr/>
        </p:nvSpPr>
        <p:spPr>
          <a:xfrm>
            <a:off x="533400" y="2438400"/>
            <a:ext cx="8153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Socrates</a:t>
            </a:r>
            <a:r>
              <a:rPr lang="en-US" b="1" dirty="0"/>
              <a:t> (469-399 BCE) who believed in </a:t>
            </a:r>
            <a:r>
              <a:rPr lang="en-US" b="1" dirty="0">
                <a:solidFill>
                  <a:schemeClr val="tx2"/>
                </a:solidFill>
              </a:rPr>
              <a:t>universal truths, asked leading questions </a:t>
            </a:r>
            <a:r>
              <a:rPr lang="en-US" b="1" dirty="0"/>
              <a:t>that stimulated students to </a:t>
            </a:r>
            <a:r>
              <a:rPr lang="en-US" b="1" dirty="0">
                <a:solidFill>
                  <a:schemeClr val="tx2"/>
                </a:solidFill>
              </a:rPr>
              <a:t>think deeply </a:t>
            </a:r>
            <a:r>
              <a:rPr lang="en-US" b="1" dirty="0"/>
              <a:t>about and </a:t>
            </a:r>
            <a:r>
              <a:rPr lang="en-US" b="1" dirty="0">
                <a:solidFill>
                  <a:schemeClr val="tx2"/>
                </a:solidFill>
              </a:rPr>
              <a:t>reflect </a:t>
            </a:r>
            <a:r>
              <a:rPr lang="en-US" b="1" dirty="0"/>
              <a:t>on the </a:t>
            </a:r>
            <a:r>
              <a:rPr lang="en-US" b="1" dirty="0">
                <a:solidFill>
                  <a:schemeClr val="tx2"/>
                </a:solidFill>
              </a:rPr>
              <a:t>meaning of life, truth, and justice</a:t>
            </a:r>
            <a:r>
              <a:rPr lang="en-US" b="1" dirty="0"/>
              <a:t>” </a:t>
            </a:r>
            <a:r>
              <a:rPr lang="en-US" sz="1600" dirty="0"/>
              <a:t>(p. 60).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19C115E-5D2F-475B-8BB0-233D42A58411}"/>
              </a:ext>
            </a:extLst>
          </p:cNvPr>
          <p:cNvSpPr txBox="1"/>
          <p:nvPr/>
        </p:nvSpPr>
        <p:spPr>
          <a:xfrm>
            <a:off x="533400" y="3505200"/>
            <a:ext cx="822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Plato</a:t>
            </a:r>
            <a:r>
              <a:rPr lang="en-US" b="1" dirty="0"/>
              <a:t> (427-326 BCE) </a:t>
            </a:r>
            <a:r>
              <a:rPr lang="en-US" b="1" dirty="0">
                <a:solidFill>
                  <a:schemeClr val="tx2"/>
                </a:solidFill>
              </a:rPr>
              <a:t>Did</a:t>
            </a:r>
            <a:r>
              <a:rPr lang="en-US" b="1" dirty="0"/>
              <a:t> </a:t>
            </a:r>
            <a:r>
              <a:rPr lang="en-US" b="1" dirty="0">
                <a:solidFill>
                  <a:schemeClr val="tx2"/>
                </a:solidFill>
              </a:rPr>
              <a:t>not believe that men were intellectually superior to women</a:t>
            </a:r>
            <a:r>
              <a:rPr lang="en-US" b="1" dirty="0"/>
              <a:t>. Men and women should </a:t>
            </a:r>
            <a:r>
              <a:rPr lang="en-US" b="1" dirty="0">
                <a:solidFill>
                  <a:schemeClr val="tx2"/>
                </a:solidFill>
              </a:rPr>
              <a:t>receive the education that was appropriate to their intellectual abilities</a:t>
            </a:r>
            <a:r>
              <a:rPr lang="en-US" b="1" dirty="0"/>
              <a:t>” </a:t>
            </a:r>
            <a:r>
              <a:rPr lang="en-US" sz="1600" dirty="0"/>
              <a:t>(p. 63).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7C0F116-06E9-4E22-8E9B-9A75B26100CF}"/>
              </a:ext>
            </a:extLst>
          </p:cNvPr>
          <p:cNvSpPr txBox="1"/>
          <p:nvPr/>
        </p:nvSpPr>
        <p:spPr>
          <a:xfrm>
            <a:off x="533400" y="4495800"/>
            <a:ext cx="4267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Aristotle</a:t>
            </a:r>
            <a:r>
              <a:rPr lang="en-US" b="1" dirty="0"/>
              <a:t>, (384-322 BCE) as a realist, believed in </a:t>
            </a:r>
            <a:r>
              <a:rPr lang="en-US" b="1" dirty="0">
                <a:solidFill>
                  <a:schemeClr val="tx2"/>
                </a:solidFill>
              </a:rPr>
              <a:t>teaching by using objects</a:t>
            </a:r>
            <a:r>
              <a:rPr lang="en-US" b="1" dirty="0"/>
              <a:t>. These natural objects were broken down into </a:t>
            </a:r>
            <a:r>
              <a:rPr lang="en-US" b="1" dirty="0">
                <a:solidFill>
                  <a:schemeClr val="tx2"/>
                </a:solidFill>
              </a:rPr>
              <a:t>three categories: animal, plant and mineral</a:t>
            </a:r>
            <a:r>
              <a:rPr lang="en-US" b="1" dirty="0"/>
              <a:t>. He based his curriculum on object </a:t>
            </a:r>
          </a:p>
          <a:p>
            <a:r>
              <a:rPr lang="en-US" b="1" dirty="0"/>
              <a:t>classification. </a:t>
            </a:r>
          </a:p>
        </p:txBody>
      </p:sp>
    </p:spTree>
    <p:extLst>
      <p:ext uri="{BB962C8B-B14F-4D97-AF65-F5344CB8AC3E}">
        <p14:creationId xmlns:p14="http://schemas.microsoft.com/office/powerpoint/2010/main" val="25211986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Ancient Romans</a:t>
            </a:r>
            <a:br>
              <a:rPr lang="en-US" b="1" dirty="0"/>
            </a:br>
            <a:r>
              <a:rPr lang="en-US" b="1" dirty="0"/>
              <a:t>800 BCE – 800 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Used </a:t>
            </a:r>
            <a:r>
              <a:rPr lang="en-US" b="1" dirty="0">
                <a:solidFill>
                  <a:schemeClr val="tx2"/>
                </a:solidFill>
              </a:rPr>
              <a:t>homeschooling</a:t>
            </a:r>
            <a:r>
              <a:rPr lang="en-US" b="1" dirty="0"/>
              <a:t> for sons of elite</a:t>
            </a:r>
          </a:p>
          <a:p>
            <a:pPr lvl="1"/>
            <a:r>
              <a:rPr lang="en-US" b="1" dirty="0"/>
              <a:t>Family history</a:t>
            </a:r>
          </a:p>
          <a:p>
            <a:pPr lvl="1"/>
            <a:r>
              <a:rPr lang="en-US" b="1" dirty="0"/>
              <a:t>Respect and honor family duty, the state, and their gods</a:t>
            </a:r>
          </a:p>
          <a:p>
            <a:pPr lvl="1"/>
            <a:r>
              <a:rPr lang="en-US" b="1" dirty="0"/>
              <a:t>Learned self control, rights and rituals, and prayers for gods</a:t>
            </a:r>
          </a:p>
          <a:p>
            <a:pPr lvl="1"/>
            <a:r>
              <a:rPr lang="en-US" b="1" dirty="0"/>
              <a:t>Received military training</a:t>
            </a:r>
          </a:p>
          <a:p>
            <a:r>
              <a:rPr lang="en-US" b="1" dirty="0"/>
              <a:t>Rome introduced </a:t>
            </a:r>
            <a:r>
              <a:rPr lang="en-US" b="1" dirty="0">
                <a:solidFill>
                  <a:schemeClr val="tx2"/>
                </a:solidFill>
              </a:rPr>
              <a:t>primary schools </a:t>
            </a:r>
            <a:r>
              <a:rPr lang="en-US" b="1" dirty="0"/>
              <a:t>in end 4</a:t>
            </a:r>
            <a:r>
              <a:rPr lang="en-US" b="1" baseline="30000" dirty="0"/>
              <a:t>th</a:t>
            </a:r>
            <a:r>
              <a:rPr lang="en-US" b="1" dirty="0"/>
              <a:t> century</a:t>
            </a:r>
          </a:p>
          <a:p>
            <a:pPr lvl="2"/>
            <a:r>
              <a:rPr lang="en-US" b="1" dirty="0"/>
              <a:t>Ages 7 through 12</a:t>
            </a:r>
          </a:p>
          <a:p>
            <a:pPr lvl="2"/>
            <a:r>
              <a:rPr lang="en-US" b="1" dirty="0"/>
              <a:t>Literacy important</a:t>
            </a:r>
          </a:p>
          <a:p>
            <a:r>
              <a:rPr lang="en-US" b="1" dirty="0">
                <a:solidFill>
                  <a:schemeClr val="tx2"/>
                </a:solidFill>
              </a:rPr>
              <a:t>Greek</a:t>
            </a:r>
            <a:r>
              <a:rPr lang="en-US" b="1" dirty="0"/>
              <a:t> </a:t>
            </a:r>
            <a:r>
              <a:rPr lang="en-US" b="1" dirty="0">
                <a:solidFill>
                  <a:schemeClr val="tx2"/>
                </a:solidFill>
              </a:rPr>
              <a:t>Grammar school </a:t>
            </a:r>
          </a:p>
          <a:p>
            <a:pPr lvl="2"/>
            <a:r>
              <a:rPr lang="en-US" b="1" dirty="0"/>
              <a:t>Ages through 16</a:t>
            </a:r>
          </a:p>
          <a:p>
            <a:pPr lvl="2"/>
            <a:r>
              <a:rPr lang="en-US" b="1" dirty="0"/>
              <a:t>Composition, literature, poetry, &amp; history </a:t>
            </a:r>
            <a:r>
              <a:rPr lang="en-US" sz="1600" dirty="0"/>
              <a:t>(p. 66)</a:t>
            </a:r>
          </a:p>
          <a:p>
            <a:r>
              <a:rPr lang="en-US" b="1" dirty="0"/>
              <a:t>Higher education at </a:t>
            </a:r>
            <a:r>
              <a:rPr lang="en-US" b="1" dirty="0">
                <a:solidFill>
                  <a:schemeClr val="tx2"/>
                </a:solidFill>
              </a:rPr>
              <a:t>rhetorical schools </a:t>
            </a:r>
          </a:p>
          <a:p>
            <a:pPr lvl="2"/>
            <a:r>
              <a:rPr lang="en-US" b="1" dirty="0"/>
              <a:t>Combine Greek concepts with Roman politics </a:t>
            </a:r>
          </a:p>
          <a:p>
            <a:pPr marL="548640" lvl="2" indent="0">
              <a:buNone/>
            </a:pPr>
            <a:r>
              <a:rPr lang="en-US" b="1" dirty="0"/>
              <a:t>&amp; law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55627E2-0399-4758-87DC-17BC39501D43}"/>
              </a:ext>
            </a:extLst>
          </p:cNvPr>
          <p:cNvSpPr txBox="1"/>
          <p:nvPr/>
        </p:nvSpPr>
        <p:spPr>
          <a:xfrm>
            <a:off x="0" y="6642556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Copyright  2018 by NPD Corp. All Rights Reserved</a:t>
            </a:r>
          </a:p>
        </p:txBody>
      </p:sp>
      <p:pic>
        <p:nvPicPr>
          <p:cNvPr id="5" name="Picture 4" descr="http://www.historylearningsite.co.uk/fileadmin/historyLearningSite/roman_10.jpg">
            <a:extLst>
              <a:ext uri="{FF2B5EF4-FFF2-40B4-BE49-F238E27FC236}">
                <a16:creationId xmlns:a16="http://schemas.microsoft.com/office/drawing/2014/main" id="{01E4F17B-5774-4385-A729-A1BEC1AB3CE5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886200"/>
            <a:ext cx="2286000" cy="21336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C4EE97F-582F-4455-A308-C28E585515D2}"/>
              </a:ext>
            </a:extLst>
          </p:cNvPr>
          <p:cNvSpPr txBox="1"/>
          <p:nvPr/>
        </p:nvSpPr>
        <p:spPr>
          <a:xfrm>
            <a:off x="0" y="6324600"/>
            <a:ext cx="88392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u="sng" dirty="0">
                <a:hlinkClick r:id="rId3"/>
              </a:rPr>
              <a:t>http://www.historylearningsite.co.uk/fileadmin/historyLearningSite/roman_10.jpg</a:t>
            </a:r>
            <a:endParaRPr lang="en-US" sz="9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1986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Middle Ages (500 – 1400 BCE)</a:t>
            </a:r>
            <a:br>
              <a:rPr lang="en-US" b="1" dirty="0"/>
            </a:br>
            <a:r>
              <a:rPr lang="en-US" b="1" dirty="0"/>
              <a:t>Renaissance (1300 – 1600 BCE 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CBC491A-D45A-4609-A9AC-4682EE506C0C}"/>
              </a:ext>
            </a:extLst>
          </p:cNvPr>
          <p:cNvSpPr txBox="1"/>
          <p:nvPr/>
        </p:nvSpPr>
        <p:spPr>
          <a:xfrm>
            <a:off x="0" y="6642556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Copyright  2018 by NPD Corp. All Rights Reserved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4D79456-D75D-4518-BEE5-E934DE1680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During the </a:t>
            </a:r>
            <a:r>
              <a:rPr lang="en-US" b="1" dirty="0">
                <a:solidFill>
                  <a:schemeClr val="tx2"/>
                </a:solidFill>
              </a:rPr>
              <a:t>Middle Ages </a:t>
            </a:r>
            <a:r>
              <a:rPr lang="en-US" b="1" dirty="0"/>
              <a:t>– the Catholic church and various religions had great influence over education</a:t>
            </a:r>
          </a:p>
          <a:p>
            <a:pPr lvl="1"/>
            <a:r>
              <a:rPr lang="en-US" b="1" dirty="0">
                <a:solidFill>
                  <a:schemeClr val="tx2"/>
                </a:solidFill>
              </a:rPr>
              <a:t>Monastic schools </a:t>
            </a:r>
            <a:r>
              <a:rPr lang="en-US" b="1" dirty="0"/>
              <a:t>training for priest or brothers for men</a:t>
            </a:r>
          </a:p>
          <a:p>
            <a:pPr lvl="1"/>
            <a:r>
              <a:rPr lang="en-US" b="1" dirty="0">
                <a:solidFill>
                  <a:schemeClr val="tx2"/>
                </a:solidFill>
              </a:rPr>
              <a:t>’women’s curriculum’ </a:t>
            </a:r>
            <a:r>
              <a:rPr lang="en-US" b="1" dirty="0"/>
              <a:t>of embroidery, spinning, weaving, &amp; painting” </a:t>
            </a:r>
            <a:r>
              <a:rPr lang="en-US" sz="1600" dirty="0"/>
              <a:t>(p. 69).</a:t>
            </a:r>
          </a:p>
          <a:p>
            <a:r>
              <a:rPr lang="en-US" b="1" dirty="0"/>
              <a:t>During the </a:t>
            </a:r>
            <a:r>
              <a:rPr lang="en-US" b="1" dirty="0">
                <a:solidFill>
                  <a:schemeClr val="tx2"/>
                </a:solidFill>
              </a:rPr>
              <a:t>Renaissance </a:t>
            </a:r>
            <a:r>
              <a:rPr lang="en-US" b="1" dirty="0"/>
              <a:t>(began in the 14</a:t>
            </a:r>
            <a:r>
              <a:rPr lang="en-US" b="1" baseline="30000" dirty="0"/>
              <a:t>th</a:t>
            </a:r>
            <a:r>
              <a:rPr lang="en-US" b="1" dirty="0"/>
              <a:t> century)</a:t>
            </a:r>
          </a:p>
          <a:p>
            <a:pPr lvl="1"/>
            <a:r>
              <a:rPr lang="en-US" b="1" dirty="0"/>
              <a:t>The educate person new both Latin and Greek this lasted to end of 19</a:t>
            </a:r>
            <a:r>
              <a:rPr lang="en-US" b="1" baseline="30000" dirty="0"/>
              <a:t>th</a:t>
            </a:r>
            <a:r>
              <a:rPr lang="en-US" b="1" dirty="0"/>
              <a:t> century</a:t>
            </a:r>
          </a:p>
          <a:p>
            <a:pPr lvl="1"/>
            <a:r>
              <a:rPr lang="en-US" b="1" dirty="0"/>
              <a:t>The </a:t>
            </a:r>
            <a:r>
              <a:rPr lang="en-US" b="1" dirty="0">
                <a:solidFill>
                  <a:schemeClr val="tx2"/>
                </a:solidFill>
              </a:rPr>
              <a:t>privileged</a:t>
            </a:r>
            <a:r>
              <a:rPr lang="en-US" b="1" dirty="0"/>
              <a:t> received more education than the </a:t>
            </a:r>
            <a:r>
              <a:rPr lang="en-US" b="1" dirty="0">
                <a:solidFill>
                  <a:schemeClr val="tx2"/>
                </a:solidFill>
              </a:rPr>
              <a:t>common class</a:t>
            </a:r>
            <a:r>
              <a:rPr lang="en-US" b="1" dirty="0"/>
              <a:t>, who in turn received more than the </a:t>
            </a:r>
            <a:r>
              <a:rPr lang="en-US" b="1" dirty="0">
                <a:solidFill>
                  <a:schemeClr val="tx2"/>
                </a:solidFill>
              </a:rPr>
              <a:t>lower class</a:t>
            </a:r>
            <a:r>
              <a:rPr lang="en-US" b="1" dirty="0"/>
              <a:t>, who may have only gotten a little education, if any, if they were lucky</a:t>
            </a:r>
          </a:p>
        </p:txBody>
      </p:sp>
    </p:spTree>
    <p:extLst>
      <p:ext uri="{BB962C8B-B14F-4D97-AF65-F5344CB8AC3E}">
        <p14:creationId xmlns:p14="http://schemas.microsoft.com/office/powerpoint/2010/main" val="25211986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</a:t>
            </a:r>
            <a:r>
              <a:rPr lang="en-US" b="1" dirty="0"/>
              <a:t>The Reformation, The Enlightenment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/>
          <a:lstStyle/>
          <a:p>
            <a:r>
              <a:rPr lang="en-US" b="1" dirty="0"/>
              <a:t>During the </a:t>
            </a:r>
            <a:r>
              <a:rPr lang="en-US" b="1" dirty="0">
                <a:solidFill>
                  <a:schemeClr val="tx2"/>
                </a:solidFill>
              </a:rPr>
              <a:t>Reformation</a:t>
            </a:r>
            <a:r>
              <a:rPr lang="en-US" b="1" dirty="0"/>
              <a:t> (1500 CE – 1570 CE)</a:t>
            </a:r>
          </a:p>
          <a:p>
            <a:pPr lvl="1"/>
            <a:r>
              <a:rPr lang="en-US" b="1" dirty="0"/>
              <a:t>“the Protestant Reformation gave renewed emphasis to the </a:t>
            </a:r>
            <a:r>
              <a:rPr lang="en-US" b="1" dirty="0">
                <a:solidFill>
                  <a:schemeClr val="tx2"/>
                </a:solidFill>
              </a:rPr>
              <a:t>role of religion in education</a:t>
            </a:r>
            <a:r>
              <a:rPr lang="en-US" b="1" dirty="0"/>
              <a:t>” </a:t>
            </a:r>
            <a:r>
              <a:rPr lang="en-US" sz="1600" dirty="0"/>
              <a:t>(p. 81) </a:t>
            </a:r>
          </a:p>
          <a:p>
            <a:pPr lvl="1"/>
            <a:r>
              <a:rPr lang="en-US" b="1" dirty="0"/>
              <a:t>“…schools were and are sponsored by </a:t>
            </a:r>
            <a:r>
              <a:rPr lang="en-US" b="1" dirty="0">
                <a:solidFill>
                  <a:schemeClr val="tx2"/>
                </a:solidFill>
              </a:rPr>
              <a:t>churches, temples, synagogues</a:t>
            </a:r>
            <a:r>
              <a:rPr lang="en-US" b="1" dirty="0"/>
              <a:t> and </a:t>
            </a:r>
            <a:r>
              <a:rPr lang="en-US" b="1" dirty="0">
                <a:solidFill>
                  <a:schemeClr val="tx2"/>
                </a:solidFill>
              </a:rPr>
              <a:t>mosques</a:t>
            </a:r>
            <a:r>
              <a:rPr lang="en-US" b="1" dirty="0"/>
              <a:t>” </a:t>
            </a:r>
            <a:r>
              <a:rPr lang="en-US" sz="1600" dirty="0"/>
              <a:t>(p. 81).</a:t>
            </a:r>
          </a:p>
          <a:p>
            <a:pPr lvl="1"/>
            <a:r>
              <a:rPr lang="en-US" b="1" dirty="0">
                <a:solidFill>
                  <a:schemeClr val="tx2"/>
                </a:solidFill>
              </a:rPr>
              <a:t>Comenius</a:t>
            </a:r>
            <a:r>
              <a:rPr lang="en-US" b="1" dirty="0"/>
              <a:t> felt that children needed to be treated with care and kindness</a:t>
            </a:r>
          </a:p>
          <a:p>
            <a:pPr lvl="2"/>
            <a:r>
              <a:rPr lang="en-US" b="1" dirty="0">
                <a:solidFill>
                  <a:schemeClr val="tx2"/>
                </a:solidFill>
              </a:rPr>
              <a:t>children learn </a:t>
            </a:r>
            <a:r>
              <a:rPr lang="en-US" b="1" dirty="0"/>
              <a:t>most efficiently when they are developmentally ready </a:t>
            </a:r>
          </a:p>
          <a:p>
            <a:r>
              <a:rPr lang="en-US" b="1" dirty="0"/>
              <a:t>During the </a:t>
            </a:r>
            <a:r>
              <a:rPr lang="en-US" b="1" dirty="0">
                <a:solidFill>
                  <a:schemeClr val="tx2"/>
                </a:solidFill>
              </a:rPr>
              <a:t>Enlightenment (1690 – 1780 BCE) </a:t>
            </a:r>
            <a:r>
              <a:rPr lang="en-US" b="1" dirty="0"/>
              <a:t> period of the 18</a:t>
            </a:r>
            <a:r>
              <a:rPr lang="en-US" b="1" baseline="30000" dirty="0"/>
              <a:t>th</a:t>
            </a:r>
            <a:r>
              <a:rPr lang="en-US" b="1" dirty="0"/>
              <a:t> century</a:t>
            </a:r>
          </a:p>
          <a:p>
            <a:pPr lvl="1"/>
            <a:r>
              <a:rPr lang="en-US" b="1" dirty="0"/>
              <a:t>had </a:t>
            </a:r>
            <a:r>
              <a:rPr lang="en-US" b="1" dirty="0">
                <a:solidFill>
                  <a:schemeClr val="tx2"/>
                </a:solidFill>
              </a:rPr>
              <a:t>new ideas </a:t>
            </a:r>
            <a:r>
              <a:rPr lang="en-US" b="1" dirty="0"/>
              <a:t>they wanted </a:t>
            </a:r>
            <a:r>
              <a:rPr lang="en-US" b="1" dirty="0">
                <a:solidFill>
                  <a:schemeClr val="tx2"/>
                </a:solidFill>
              </a:rPr>
              <a:t>to explore about teaching</a:t>
            </a:r>
          </a:p>
          <a:p>
            <a:pPr lvl="1"/>
            <a:r>
              <a:rPr lang="en-US" b="1" dirty="0"/>
              <a:t>they </a:t>
            </a:r>
            <a:r>
              <a:rPr lang="en-US" b="1" dirty="0">
                <a:solidFill>
                  <a:schemeClr val="tx2"/>
                </a:solidFill>
              </a:rPr>
              <a:t>watched children play </a:t>
            </a:r>
            <a:r>
              <a:rPr lang="en-US" b="1" dirty="0"/>
              <a:t>as well as </a:t>
            </a:r>
            <a:r>
              <a:rPr lang="en-US" b="1" dirty="0">
                <a:solidFill>
                  <a:schemeClr val="tx2"/>
                </a:solidFill>
              </a:rPr>
              <a:t>do projects and activities regarding the world around them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55627E2-0399-4758-87DC-17BC39501D43}"/>
              </a:ext>
            </a:extLst>
          </p:cNvPr>
          <p:cNvSpPr txBox="1"/>
          <p:nvPr/>
        </p:nvSpPr>
        <p:spPr>
          <a:xfrm>
            <a:off x="0" y="6642556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Copyright  2018 by NPD Corp.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5146229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1357</TotalTime>
  <Words>2315</Words>
  <Application>Microsoft Office PowerPoint</Application>
  <PresentationFormat>On-screen Show (4:3)</PresentationFormat>
  <Paragraphs>248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Arial</vt:lpstr>
      <vt:lpstr>Calibri</vt:lpstr>
      <vt:lpstr>Clarity</vt:lpstr>
      <vt:lpstr>    Teaching and Learning Methods Though the Ages</vt:lpstr>
      <vt:lpstr>Ancients who taught</vt:lpstr>
      <vt:lpstr>Chinese, with Confucius 2000 BCE – 2000 CE</vt:lpstr>
      <vt:lpstr>The Egyptians and Greeks  3600 BCE – 400 BCE</vt:lpstr>
      <vt:lpstr>Hebraic education 1350 BCE – 150 BCE</vt:lpstr>
      <vt:lpstr>The Greek Philosophers </vt:lpstr>
      <vt:lpstr>Ancient Romans 800 BCE – 800 CE</vt:lpstr>
      <vt:lpstr>Middle Ages (500 – 1400 BCE) Renaissance (1300 – 1600 BCE )</vt:lpstr>
      <vt:lpstr> The Reformation, The Enlightenment  </vt:lpstr>
      <vt:lpstr>Rousseau, Pestalozzi, &amp; Herbart </vt:lpstr>
      <vt:lpstr>Froebel, Spencer, &amp; Dewey </vt:lpstr>
      <vt:lpstr>Addams, &amp; Montessori</vt:lpstr>
      <vt:lpstr>Piaget, &amp; Freire</vt:lpstr>
      <vt:lpstr>   American Colonies</vt:lpstr>
      <vt:lpstr>After the Revolutionary War (1)</vt:lpstr>
      <vt:lpstr>After the Revolutionary War (2)</vt:lpstr>
      <vt:lpstr>Sunday School, Common School</vt:lpstr>
      <vt:lpstr>Normal Schools</vt:lpstr>
      <vt:lpstr>United States is a nation of immigrants (1)</vt:lpstr>
      <vt:lpstr>United States is a nation of immigrants (2)</vt:lpstr>
      <vt:lpstr>Recent history </vt:lpstr>
      <vt:lpstr>Conclusion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and Learning Methods Though the Ages</dc:title>
  <dc:creator>Sys Admin</dc:creator>
  <cp:lastModifiedBy>Sys Admin</cp:lastModifiedBy>
  <cp:revision>75</cp:revision>
  <dcterms:created xsi:type="dcterms:W3CDTF">2018-03-09T21:41:39Z</dcterms:created>
  <dcterms:modified xsi:type="dcterms:W3CDTF">2018-03-15T20:52:51Z</dcterms:modified>
</cp:coreProperties>
</file>