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0" r:id="rId1"/>
  </p:sldMasterIdLst>
  <p:notesMasterIdLst>
    <p:notesMasterId r:id="rId23"/>
  </p:notesMasterIdLst>
  <p:sldIdLst>
    <p:sldId id="257" r:id="rId2"/>
    <p:sldId id="261" r:id="rId3"/>
    <p:sldId id="271" r:id="rId4"/>
    <p:sldId id="258" r:id="rId5"/>
    <p:sldId id="259" r:id="rId6"/>
    <p:sldId id="256" r:id="rId7"/>
    <p:sldId id="260" r:id="rId8"/>
    <p:sldId id="262" r:id="rId9"/>
    <p:sldId id="263" r:id="rId10"/>
    <p:sldId id="264" r:id="rId11"/>
    <p:sldId id="265" r:id="rId12"/>
    <p:sldId id="267" r:id="rId13"/>
    <p:sldId id="266" r:id="rId14"/>
    <p:sldId id="270" r:id="rId15"/>
    <p:sldId id="268" r:id="rId16"/>
    <p:sldId id="275" r:id="rId17"/>
    <p:sldId id="269" r:id="rId18"/>
    <p:sldId id="272" r:id="rId19"/>
    <p:sldId id="273" r:id="rId20"/>
    <p:sldId id="274" r:id="rId21"/>
    <p:sldId id="276" r:id="rId22"/>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36" autoAdjust="0"/>
    <p:restoredTop sz="45577" autoAdjust="0"/>
  </p:normalViewPr>
  <p:slideViewPr>
    <p:cSldViewPr>
      <p:cViewPr varScale="1">
        <p:scale>
          <a:sx n="27" d="100"/>
          <a:sy n="27" d="100"/>
        </p:scale>
        <p:origin x="-780"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ABC684-437C-468F-8A47-447A96A6790A}" type="datetimeFigureOut">
              <a:rPr lang="en-US" smtClean="0"/>
              <a:t>2/17/2014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2F53A3-6ADA-4E43-A3DC-1081D6E71021}" type="slidenum">
              <a:rPr lang="en-US" smtClean="0"/>
              <a:t>‹#›</a:t>
            </a:fld>
            <a:endParaRPr lang="en-US"/>
          </a:p>
        </p:txBody>
      </p:sp>
    </p:spTree>
    <p:extLst>
      <p:ext uri="{BB962C8B-B14F-4D97-AF65-F5344CB8AC3E}">
        <p14:creationId xmlns:p14="http://schemas.microsoft.com/office/powerpoint/2010/main" val="1625310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title of our Storyboard,</a:t>
            </a:r>
            <a:r>
              <a:rPr lang="en-US" baseline="0" dirty="0" smtClean="0"/>
              <a:t> and would be presented to trainees in the ES training mode sessions, for Teachers and Counselors in various schools where the STEMO-CPAT would be used.  This part of the training would be run by the instructor (facilitator).  The middle part would be run by the ES, in training mode.  Role-playing would be done by putting the ES into survey mode, just the way that the teachers’ students would be using it.  Then, the instructor would take over again, once the surveys had been administered to the teachers and counselors, for the duration of the training.</a:t>
            </a:r>
            <a:endParaRPr lang="en-US" dirty="0"/>
          </a:p>
        </p:txBody>
      </p:sp>
      <p:sp>
        <p:nvSpPr>
          <p:cNvPr id="4" name="Slide Number Placeholder 3"/>
          <p:cNvSpPr>
            <a:spLocks noGrp="1"/>
          </p:cNvSpPr>
          <p:nvPr>
            <p:ph type="sldNum" sz="quarter" idx="10"/>
          </p:nvPr>
        </p:nvSpPr>
        <p:spPr/>
        <p:txBody>
          <a:bodyPr/>
          <a:lstStyle/>
          <a:p>
            <a:fld id="{6D2F53A3-6ADA-4E43-A3DC-1081D6E71021}" type="slidenum">
              <a:rPr lang="en-US" smtClean="0"/>
              <a:t>1</a:t>
            </a:fld>
            <a:endParaRPr lang="en-US"/>
          </a:p>
        </p:txBody>
      </p:sp>
    </p:spTree>
    <p:extLst>
      <p:ext uri="{BB962C8B-B14F-4D97-AF65-F5344CB8AC3E}">
        <p14:creationId xmlns:p14="http://schemas.microsoft.com/office/powerpoint/2010/main" val="1752655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various classroom scenarios of participants taking the STEMO-CPAT survey.  </a:t>
            </a:r>
          </a:p>
          <a:p>
            <a:r>
              <a:rPr lang="en-US" dirty="0" smtClean="0"/>
              <a:t>Top, right</a:t>
            </a:r>
            <a:r>
              <a:rPr lang="en-US" baseline="0" dirty="0" smtClean="0"/>
              <a:t> &amp; left, show sessions with teachers and counselors using STEMO-CPAT in training.</a:t>
            </a:r>
          </a:p>
          <a:p>
            <a:r>
              <a:rPr lang="en-US" baseline="0" dirty="0" smtClean="0"/>
              <a:t>Bottom right shows students using the STEMO-CPAT in survey mode.</a:t>
            </a:r>
            <a:endParaRPr lang="en-US" dirty="0"/>
          </a:p>
        </p:txBody>
      </p:sp>
      <p:sp>
        <p:nvSpPr>
          <p:cNvPr id="4" name="Slide Number Placeholder 3"/>
          <p:cNvSpPr>
            <a:spLocks noGrp="1"/>
          </p:cNvSpPr>
          <p:nvPr>
            <p:ph type="sldNum" sz="quarter" idx="10"/>
          </p:nvPr>
        </p:nvSpPr>
        <p:spPr/>
        <p:txBody>
          <a:bodyPr/>
          <a:lstStyle/>
          <a:p>
            <a:fld id="{6D2F53A3-6ADA-4E43-A3DC-1081D6E71021}" type="slidenum">
              <a:rPr lang="en-US" smtClean="0"/>
              <a:t>10</a:t>
            </a:fld>
            <a:endParaRPr lang="en-US"/>
          </a:p>
        </p:txBody>
      </p:sp>
    </p:spTree>
    <p:extLst>
      <p:ext uri="{BB962C8B-B14F-4D97-AF65-F5344CB8AC3E}">
        <p14:creationId xmlns:p14="http://schemas.microsoft.com/office/powerpoint/2010/main" val="3566271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slide gives teachers and counselors a sense of what they can do with the output reports from the ES that results from the surveying of their high school students.  </a:t>
            </a:r>
          </a:p>
          <a:p>
            <a:r>
              <a:rPr lang="en-US" baseline="0" dirty="0" smtClean="0"/>
              <a:t>Counselors will be able to graphically show their students the different results in chart form, along with the roadmaps to get to their best-match job/education/career goals (the actual charts and roadmaps are not shown above).</a:t>
            </a:r>
            <a:endParaRPr lang="en-US" dirty="0"/>
          </a:p>
        </p:txBody>
      </p:sp>
      <p:sp>
        <p:nvSpPr>
          <p:cNvPr id="4" name="Slide Number Placeholder 3"/>
          <p:cNvSpPr>
            <a:spLocks noGrp="1"/>
          </p:cNvSpPr>
          <p:nvPr>
            <p:ph type="sldNum" sz="quarter" idx="10"/>
          </p:nvPr>
        </p:nvSpPr>
        <p:spPr/>
        <p:txBody>
          <a:bodyPr/>
          <a:lstStyle/>
          <a:p>
            <a:fld id="{6D2F53A3-6ADA-4E43-A3DC-1081D6E71021}" type="slidenum">
              <a:rPr lang="en-US" smtClean="0"/>
              <a:t>11</a:t>
            </a:fld>
            <a:endParaRPr lang="en-US"/>
          </a:p>
        </p:txBody>
      </p:sp>
    </p:spTree>
    <p:extLst>
      <p:ext uri="{BB962C8B-B14F-4D97-AF65-F5344CB8AC3E}">
        <p14:creationId xmlns:p14="http://schemas.microsoft.com/office/powerpoint/2010/main" val="931274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represents the value-added by the STEMO-CPAT</a:t>
            </a:r>
            <a:r>
              <a:rPr lang="en-US" baseline="0" dirty="0" smtClean="0"/>
              <a:t> to counselors, as they advise students along their best-match career paths.</a:t>
            </a:r>
            <a:endParaRPr lang="en-US" dirty="0"/>
          </a:p>
        </p:txBody>
      </p:sp>
      <p:sp>
        <p:nvSpPr>
          <p:cNvPr id="4" name="Slide Number Placeholder 3"/>
          <p:cNvSpPr>
            <a:spLocks noGrp="1"/>
          </p:cNvSpPr>
          <p:nvPr>
            <p:ph type="sldNum" sz="quarter" idx="10"/>
          </p:nvPr>
        </p:nvSpPr>
        <p:spPr/>
        <p:txBody>
          <a:bodyPr/>
          <a:lstStyle/>
          <a:p>
            <a:fld id="{6D2F53A3-6ADA-4E43-A3DC-1081D6E71021}" type="slidenum">
              <a:rPr lang="en-US" smtClean="0"/>
              <a:t>12</a:t>
            </a:fld>
            <a:endParaRPr lang="en-US"/>
          </a:p>
        </p:txBody>
      </p:sp>
    </p:spTree>
    <p:extLst>
      <p:ext uri="{BB962C8B-B14F-4D97-AF65-F5344CB8AC3E}">
        <p14:creationId xmlns:p14="http://schemas.microsoft.com/office/powerpoint/2010/main" val="2315663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jobs contain STEM elements, but are not directly STEM jobs.  If</a:t>
            </a:r>
            <a:r>
              <a:rPr lang="en-US" baseline="0" dirty="0" smtClean="0"/>
              <a:t> students choose to go directly to work after high school, these are a few of the jobs that do not require more formal education. This slide is meant to depict those options toward which counselors might direct students, if the STEMO-CPAT so advises. </a:t>
            </a:r>
            <a:endParaRPr lang="en-US" dirty="0"/>
          </a:p>
        </p:txBody>
      </p:sp>
      <p:sp>
        <p:nvSpPr>
          <p:cNvPr id="4" name="Slide Number Placeholder 3"/>
          <p:cNvSpPr>
            <a:spLocks noGrp="1"/>
          </p:cNvSpPr>
          <p:nvPr>
            <p:ph type="sldNum" sz="quarter" idx="10"/>
          </p:nvPr>
        </p:nvSpPr>
        <p:spPr/>
        <p:txBody>
          <a:bodyPr/>
          <a:lstStyle/>
          <a:p>
            <a:fld id="{6D2F53A3-6ADA-4E43-A3DC-1081D6E71021}" type="slidenum">
              <a:rPr lang="en-US" smtClean="0"/>
              <a:t>13</a:t>
            </a:fld>
            <a:endParaRPr lang="en-US"/>
          </a:p>
        </p:txBody>
      </p:sp>
    </p:spTree>
    <p:extLst>
      <p:ext uri="{BB962C8B-B14F-4D97-AF65-F5344CB8AC3E}">
        <p14:creationId xmlns:p14="http://schemas.microsoft.com/office/powerpoint/2010/main" val="1430504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depicts those intermediate positions.  </a:t>
            </a:r>
            <a:r>
              <a:rPr lang="en-US" dirty="0" smtClean="0"/>
              <a:t>These careers</a:t>
            </a:r>
            <a:r>
              <a:rPr lang="en-US" baseline="0" dirty="0" smtClean="0"/>
              <a:t> may require some additional education, but not necessarily a degree. It may be just certificates. Or, it may be recommended, or required, that an Associate’s degree be earned.</a:t>
            </a:r>
            <a:endParaRPr lang="en-US" dirty="0"/>
          </a:p>
        </p:txBody>
      </p:sp>
      <p:sp>
        <p:nvSpPr>
          <p:cNvPr id="4" name="Slide Number Placeholder 3"/>
          <p:cNvSpPr>
            <a:spLocks noGrp="1"/>
          </p:cNvSpPr>
          <p:nvPr>
            <p:ph type="sldNum" sz="quarter" idx="10"/>
          </p:nvPr>
        </p:nvSpPr>
        <p:spPr/>
        <p:txBody>
          <a:bodyPr/>
          <a:lstStyle/>
          <a:p>
            <a:fld id="{6D2F53A3-6ADA-4E43-A3DC-1081D6E71021}" type="slidenum">
              <a:rPr lang="en-US" smtClean="0"/>
              <a:t>14</a:t>
            </a:fld>
            <a:endParaRPr lang="en-US"/>
          </a:p>
        </p:txBody>
      </p:sp>
    </p:spTree>
    <p:extLst>
      <p:ext uri="{BB962C8B-B14F-4D97-AF65-F5344CB8AC3E}">
        <p14:creationId xmlns:p14="http://schemas.microsoft.com/office/powerpoint/2010/main" val="2913904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careers again</a:t>
            </a:r>
            <a:r>
              <a:rPr lang="en-US" baseline="0" dirty="0" smtClean="0"/>
              <a:t> may require certificates, Associate’s degrees and/or board exams to qualify.  This slide depicts just one, of a series of such opportunities.</a:t>
            </a:r>
            <a:endParaRPr lang="en-US" dirty="0"/>
          </a:p>
        </p:txBody>
      </p:sp>
      <p:sp>
        <p:nvSpPr>
          <p:cNvPr id="4" name="Slide Number Placeholder 3"/>
          <p:cNvSpPr>
            <a:spLocks noGrp="1"/>
          </p:cNvSpPr>
          <p:nvPr>
            <p:ph type="sldNum" sz="quarter" idx="10"/>
          </p:nvPr>
        </p:nvSpPr>
        <p:spPr/>
        <p:txBody>
          <a:bodyPr/>
          <a:lstStyle/>
          <a:p>
            <a:fld id="{6D2F53A3-6ADA-4E43-A3DC-1081D6E71021}" type="slidenum">
              <a:rPr lang="en-US" smtClean="0"/>
              <a:t>15</a:t>
            </a:fld>
            <a:endParaRPr lang="en-US"/>
          </a:p>
        </p:txBody>
      </p:sp>
    </p:spTree>
    <p:extLst>
      <p:ext uri="{BB962C8B-B14F-4D97-AF65-F5344CB8AC3E}">
        <p14:creationId xmlns:p14="http://schemas.microsoft.com/office/powerpoint/2010/main" val="4283427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those careers, “Other”</a:t>
            </a:r>
            <a:r>
              <a:rPr lang="en-US" baseline="0" dirty="0" smtClean="0"/>
              <a:t> than STEM, where</a:t>
            </a:r>
            <a:r>
              <a:rPr lang="en-US" dirty="0" smtClean="0"/>
              <a:t> more education may be required in order to reach higher</a:t>
            </a:r>
            <a:r>
              <a:rPr lang="en-US" baseline="0" dirty="0" smtClean="0"/>
              <a:t> pay-rates.</a:t>
            </a:r>
            <a:endParaRPr lang="en-US" dirty="0"/>
          </a:p>
        </p:txBody>
      </p:sp>
      <p:sp>
        <p:nvSpPr>
          <p:cNvPr id="4" name="Slide Number Placeholder 3"/>
          <p:cNvSpPr>
            <a:spLocks noGrp="1"/>
          </p:cNvSpPr>
          <p:nvPr>
            <p:ph type="sldNum" sz="quarter" idx="10"/>
          </p:nvPr>
        </p:nvSpPr>
        <p:spPr/>
        <p:txBody>
          <a:bodyPr/>
          <a:lstStyle/>
          <a:p>
            <a:fld id="{6D2F53A3-6ADA-4E43-A3DC-1081D6E71021}" type="slidenum">
              <a:rPr lang="en-US" smtClean="0"/>
              <a:t>16</a:t>
            </a:fld>
            <a:endParaRPr lang="en-US"/>
          </a:p>
        </p:txBody>
      </p:sp>
    </p:spTree>
    <p:extLst>
      <p:ext uri="{BB962C8B-B14F-4D97-AF65-F5344CB8AC3E}">
        <p14:creationId xmlns:p14="http://schemas.microsoft.com/office/powerpoint/2010/main" val="3572811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depicts</a:t>
            </a:r>
            <a:r>
              <a:rPr lang="en-US" baseline="0" dirty="0" smtClean="0"/>
              <a:t> </a:t>
            </a:r>
            <a:r>
              <a:rPr lang="en-US" dirty="0" smtClean="0"/>
              <a:t>STEM careers, which cover Science, Technology, Engineering</a:t>
            </a:r>
            <a:r>
              <a:rPr lang="en-US" baseline="0" dirty="0" smtClean="0"/>
              <a:t> and Math.  Within these four, broad areas of study are many more specific career variations.  </a:t>
            </a:r>
          </a:p>
          <a:p>
            <a:r>
              <a:rPr lang="en-US" baseline="0" dirty="0" smtClean="0"/>
              <a:t>Although, there are many different kinds of science, technology and engineering, nearly all of them use math to solve problems.</a:t>
            </a:r>
            <a:endParaRPr lang="en-US" dirty="0"/>
          </a:p>
        </p:txBody>
      </p:sp>
      <p:sp>
        <p:nvSpPr>
          <p:cNvPr id="4" name="Slide Number Placeholder 3"/>
          <p:cNvSpPr>
            <a:spLocks noGrp="1"/>
          </p:cNvSpPr>
          <p:nvPr>
            <p:ph type="sldNum" sz="quarter" idx="10"/>
          </p:nvPr>
        </p:nvSpPr>
        <p:spPr/>
        <p:txBody>
          <a:bodyPr/>
          <a:lstStyle/>
          <a:p>
            <a:fld id="{6D2F53A3-6ADA-4E43-A3DC-1081D6E71021}" type="slidenum">
              <a:rPr lang="en-US" smtClean="0"/>
              <a:t>17</a:t>
            </a:fld>
            <a:endParaRPr lang="en-US"/>
          </a:p>
        </p:txBody>
      </p:sp>
    </p:spTree>
    <p:extLst>
      <p:ext uri="{BB962C8B-B14F-4D97-AF65-F5344CB8AC3E}">
        <p14:creationId xmlns:p14="http://schemas.microsoft.com/office/powerpoint/2010/main" val="2495853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slide indicates that this is the point in the training where teachers and counselors will pretend to be students, and actually take the STEMO-CPAT survey, as if they were different high school students.  In this process, they will learn many things about this assessment tool, including the dynamics of the adaptive Q &amp; A sequences.  This will help them to both get a feel for the student experience, as well as to be able to answer student questions like, “Why did it ask Susie different questions than it asked me?”, or , “Is this machine racist or sexist?”.  Just because there may be outer differences between students does not mean that the ES is discriminating against them.  Teachers and counselors should tell students to expect that after the first few questions, every student will be asked a different set of questions.  They must know that the STEMO-CPAT is using the responses from each individual student to direct the path of future questioning.  And, those questions are based purely on internal differences in answers, rather than any outer difference.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D2F53A3-6ADA-4E43-A3DC-1081D6E71021}" type="slidenum">
              <a:rPr lang="en-US" smtClean="0"/>
              <a:t>18</a:t>
            </a:fld>
            <a:endParaRPr lang="en-US"/>
          </a:p>
        </p:txBody>
      </p:sp>
    </p:spTree>
    <p:extLst>
      <p:ext uri="{BB962C8B-B14F-4D97-AF65-F5344CB8AC3E}">
        <p14:creationId xmlns:p14="http://schemas.microsoft.com/office/powerpoint/2010/main" val="3808091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slide</a:t>
            </a:r>
            <a:r>
              <a:rPr lang="en-US" sz="1200" kern="1200" baseline="0" dirty="0" smtClean="0">
                <a:solidFill>
                  <a:schemeClr val="tx1"/>
                </a:solidFill>
                <a:effectLst/>
                <a:latin typeface="+mn-lt"/>
                <a:ea typeface="+mn-ea"/>
                <a:cs typeface="+mn-cs"/>
              </a:rPr>
              <a:t> shows that the teachers and counselors will be evaluated for their learning by the ES, in the testing area of the training mode.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Here, 75% is the minimum threshold for a trainee (teacher or counselor) to become a certified administrator of the STEMO-CPAT ES (in basic modes).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It also indicates that those who fall below this threshold may be allowed to retest, if their district policy, and resources, allows time, and pay, for </a:t>
            </a:r>
            <a:r>
              <a:rPr lang="en-US" sz="1200" kern="1200" baseline="0" smtClean="0">
                <a:solidFill>
                  <a:schemeClr val="tx1"/>
                </a:solidFill>
                <a:effectLst/>
                <a:latin typeface="+mn-lt"/>
                <a:ea typeface="+mn-ea"/>
                <a:cs typeface="+mn-cs"/>
              </a:rPr>
              <a:t>additional retesting.</a:t>
            </a: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It may be that not all teachers and counselors need to be certified, since multiple classes of high school students may be sent to the testing room and tested by the same certified individual.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Certified counselors will be interpreting STEMO-CPAT output reports, and advising students accordingly.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Anyone who qualifies, regardless of their specialty (teacher or counselor) will be certified as a “STEMO-</a:t>
            </a:r>
            <a:r>
              <a:rPr lang="en-US" sz="1200" kern="1200" baseline="0" dirty="0" err="1" smtClean="0">
                <a:solidFill>
                  <a:schemeClr val="tx1"/>
                </a:solidFill>
                <a:effectLst/>
                <a:latin typeface="+mn-lt"/>
                <a:ea typeface="+mn-ea"/>
                <a:cs typeface="+mn-cs"/>
              </a:rPr>
              <a:t>grapher</a:t>
            </a:r>
            <a:r>
              <a:rPr lang="en-US" sz="1200" kern="1200" baseline="0" dirty="0" smtClean="0">
                <a:solidFill>
                  <a:schemeClr val="tx1"/>
                </a:solidFill>
                <a:effectLst/>
                <a:latin typeface="+mn-lt"/>
                <a:ea typeface="+mn-ea"/>
                <a:cs typeface="+mn-cs"/>
              </a:rPr>
              <a:t>” and will be given administrator access to the ES, for surveying and reporting modes (but not training mode, which would require additional train-the-trainer instruction).</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D2F53A3-6ADA-4E43-A3DC-1081D6E71021}" type="slidenum">
              <a:rPr lang="en-US" smtClean="0"/>
              <a:t>19</a:t>
            </a:fld>
            <a:endParaRPr lang="en-US"/>
          </a:p>
        </p:txBody>
      </p:sp>
    </p:spTree>
    <p:extLst>
      <p:ext uri="{BB962C8B-B14F-4D97-AF65-F5344CB8AC3E}">
        <p14:creationId xmlns:p14="http://schemas.microsoft.com/office/powerpoint/2010/main" val="3968498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the actual first slide that trainees would see upon entering the room.   It lets the participants know that they are 1) in the right place and, 2) are welcome.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Trainer and trainees are networking, </a:t>
            </a:r>
            <a:r>
              <a:rPr lang="en-US" sz="1200" kern="1200" dirty="0" smtClean="0">
                <a:solidFill>
                  <a:schemeClr val="tx1"/>
                </a:solidFill>
                <a:effectLst/>
                <a:latin typeface="+mn-lt"/>
                <a:ea typeface="+mn-ea"/>
                <a:cs typeface="+mn-cs"/>
              </a:rPr>
              <a:t>getting a feel for the level of the room. Trainer conducts a text poll that allows trainees to rate their technology skills on a 1-5 Likert scale. with the 5 levels being as follows: 1-very weak, 2- weak, 3-moderate, 4- strong, 5 – very strong and the prompt could be something like, “I  would rate my computer skills as…” That is VERY open to adjustment, by the way, or scrapping if you hate it. Speaking as someone who has been to  A LOT of k-12 professional development (even in the past 2 years) this is fast becoming the standard because it’s so helpful for the trainer to get a feel for the room. Also, people who would rate themselves a 0 if we would let them almost always self-identify because of nerves.</a:t>
            </a:r>
          </a:p>
          <a:p>
            <a:endParaRPr lang="en-US" dirty="0" smtClean="0"/>
          </a:p>
          <a:p>
            <a:r>
              <a:rPr lang="en-US" dirty="0" smtClean="0"/>
              <a:t>Reference</a:t>
            </a:r>
          </a:p>
          <a:p>
            <a:r>
              <a:rPr lang="en-US" sz="1200" kern="1200" dirty="0" smtClean="0">
                <a:solidFill>
                  <a:schemeClr val="tx1"/>
                </a:solidFill>
                <a:effectLst/>
                <a:latin typeface="+mn-lt"/>
                <a:ea typeface="+mn-ea"/>
                <a:cs typeface="+mn-cs"/>
              </a:rPr>
              <a:t>http://www.polleverywhere.com/</a:t>
            </a:r>
          </a:p>
          <a:p>
            <a:endParaRPr lang="en-US" dirty="0"/>
          </a:p>
        </p:txBody>
      </p:sp>
      <p:sp>
        <p:nvSpPr>
          <p:cNvPr id="4" name="Slide Number Placeholder 3"/>
          <p:cNvSpPr>
            <a:spLocks noGrp="1"/>
          </p:cNvSpPr>
          <p:nvPr>
            <p:ph type="sldNum" sz="quarter" idx="10"/>
          </p:nvPr>
        </p:nvSpPr>
        <p:spPr/>
        <p:txBody>
          <a:bodyPr/>
          <a:lstStyle/>
          <a:p>
            <a:fld id="{6D2F53A3-6ADA-4E43-A3DC-1081D6E71021}" type="slidenum">
              <a:rPr lang="en-US" smtClean="0"/>
              <a:t>2</a:t>
            </a:fld>
            <a:endParaRPr lang="en-US"/>
          </a:p>
        </p:txBody>
      </p:sp>
    </p:spTree>
    <p:extLst>
      <p:ext uri="{BB962C8B-B14F-4D97-AF65-F5344CB8AC3E}">
        <p14:creationId xmlns:p14="http://schemas.microsoft.com/office/powerpoint/2010/main" val="3309302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explains the name (acronym) and purpose of the STEMO-CPAT</a:t>
            </a:r>
            <a:r>
              <a:rPr lang="en-US" sz="1200" kern="1200" baseline="0" dirty="0" smtClean="0">
                <a:solidFill>
                  <a:schemeClr val="tx1"/>
                </a:solidFill>
                <a:effectLst/>
                <a:latin typeface="+mn-lt"/>
                <a:ea typeface="+mn-ea"/>
                <a:cs typeface="+mn-cs"/>
              </a:rPr>
              <a:t> Expert System, online application software, to which the teachers and counselors are about to be introduced, and on which they will become proficient administrators.</a:t>
            </a:r>
            <a:endParaRPr lang="en-US" dirty="0"/>
          </a:p>
        </p:txBody>
      </p:sp>
      <p:sp>
        <p:nvSpPr>
          <p:cNvPr id="4" name="Slide Number Placeholder 3"/>
          <p:cNvSpPr>
            <a:spLocks noGrp="1"/>
          </p:cNvSpPr>
          <p:nvPr>
            <p:ph type="sldNum" sz="quarter" idx="10"/>
          </p:nvPr>
        </p:nvSpPr>
        <p:spPr/>
        <p:txBody>
          <a:bodyPr/>
          <a:lstStyle/>
          <a:p>
            <a:fld id="{6D2F53A3-6ADA-4E43-A3DC-1081D6E71021}" type="slidenum">
              <a:rPr lang="en-US" smtClean="0"/>
              <a:t>3</a:t>
            </a:fld>
            <a:endParaRPr lang="en-US"/>
          </a:p>
        </p:txBody>
      </p:sp>
    </p:spTree>
    <p:extLst>
      <p:ext uri="{BB962C8B-B14F-4D97-AF65-F5344CB8AC3E}">
        <p14:creationId xmlns:p14="http://schemas.microsoft.com/office/powerpoint/2010/main" val="718567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the purpose of the STEMO-CPAT is to help those who might typically disregard careers in the STEM fields (though we want to help those who want to go into STEM, too!), we would expect that all of your 11</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and or 12</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students would have a chance to work through the STEMO-CPAT ES. That is why we would expect you to work with the students in the computer lab as a facilitator like you see here. Each student must have their own computer as the program is designed to give individualized results. In addition to their own computer, each student must have…(see next slide)…</a:t>
            </a:r>
          </a:p>
          <a:p>
            <a:endParaRPr lang="en-US" dirty="0"/>
          </a:p>
        </p:txBody>
      </p:sp>
      <p:sp>
        <p:nvSpPr>
          <p:cNvPr id="4" name="Slide Number Placeholder 3"/>
          <p:cNvSpPr>
            <a:spLocks noGrp="1"/>
          </p:cNvSpPr>
          <p:nvPr>
            <p:ph type="sldNum" sz="quarter" idx="10"/>
          </p:nvPr>
        </p:nvSpPr>
        <p:spPr/>
        <p:txBody>
          <a:bodyPr/>
          <a:lstStyle/>
          <a:p>
            <a:fld id="{6D2F53A3-6ADA-4E43-A3DC-1081D6E71021}" type="slidenum">
              <a:rPr lang="en-US" smtClean="0"/>
              <a:t>4</a:t>
            </a:fld>
            <a:endParaRPr lang="en-US"/>
          </a:p>
        </p:txBody>
      </p:sp>
    </p:spTree>
    <p:extLst>
      <p:ext uri="{BB962C8B-B14F-4D97-AF65-F5344CB8AC3E}">
        <p14:creationId xmlns:p14="http://schemas.microsoft.com/office/powerpoint/2010/main" val="475461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…their own keyboard and mouse, along with their own headphones with noise-canceling microphone.  As we work through the ES in training mode, you will see that some of the questions require spoken responses and some require typing (we are quizzing the teachers/counselors/admin with spoken quizzes</a:t>
            </a:r>
            <a:r>
              <a:rPr lang="en-US" sz="1200" kern="1200" baseline="0" dirty="0" smtClean="0">
                <a:solidFill>
                  <a:schemeClr val="tx1"/>
                </a:solidFill>
                <a:effectLst/>
                <a:latin typeface="+mn-lt"/>
                <a:ea typeface="+mn-ea"/>
                <a:cs typeface="+mn-cs"/>
              </a:rPr>
              <a:t> (that are </a:t>
            </a:r>
            <a:r>
              <a:rPr lang="en-US" sz="1200" kern="1200" dirty="0" smtClean="0">
                <a:solidFill>
                  <a:schemeClr val="tx1"/>
                </a:solidFill>
                <a:effectLst/>
                <a:latin typeface="+mn-lt"/>
                <a:ea typeface="+mn-ea"/>
                <a:cs typeface="+mn-cs"/>
              </a:rPr>
              <a:t>non-ambiguous, and don’t require learning voices and speech patterns), students will need access to both, in order to get the most out of their work with the STEMO-CPAT ES.</a:t>
            </a:r>
          </a:p>
          <a:p>
            <a:endParaRPr lang="en-US" dirty="0"/>
          </a:p>
        </p:txBody>
      </p:sp>
      <p:sp>
        <p:nvSpPr>
          <p:cNvPr id="4" name="Slide Number Placeholder 3"/>
          <p:cNvSpPr>
            <a:spLocks noGrp="1"/>
          </p:cNvSpPr>
          <p:nvPr>
            <p:ph type="sldNum" sz="quarter" idx="10"/>
          </p:nvPr>
        </p:nvSpPr>
        <p:spPr/>
        <p:txBody>
          <a:bodyPr/>
          <a:lstStyle/>
          <a:p>
            <a:fld id="{6D2F53A3-6ADA-4E43-A3DC-1081D6E71021}" type="slidenum">
              <a:rPr lang="en-US" smtClean="0"/>
              <a:t>5</a:t>
            </a:fld>
            <a:endParaRPr lang="en-US"/>
          </a:p>
        </p:txBody>
      </p:sp>
    </p:spTree>
    <p:extLst>
      <p:ext uri="{BB962C8B-B14F-4D97-AF65-F5344CB8AC3E}">
        <p14:creationId xmlns:p14="http://schemas.microsoft.com/office/powerpoint/2010/main" val="3402245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Most trainees would want a better understanding of what an Expert System (ES)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all about, before continuing further into the training session.  This should help</a:t>
            </a:r>
            <a:r>
              <a:rPr lang="en-US" sz="1200" kern="1200" baseline="0" dirty="0" smtClean="0">
                <a:solidFill>
                  <a:schemeClr val="tx1"/>
                </a:solidFill>
                <a:effectLst/>
                <a:latin typeface="+mn-lt"/>
                <a:ea typeface="+mn-ea"/>
                <a:cs typeface="+mn-cs"/>
              </a:rPr>
              <a:t> to explain the dynamics of the survey instrument that it will administer when in survey mode.  It will also help teachers to explain why different students were asked a different series of questions.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 Expert System emulates one, or more, human expert(s).  It uses a computer to store the human knowledge base of an expert(s), and heuristically adapts to situations, to enable that emulation. You basically have the user interact with the computer expert through a series of questions. These questions adapt to the responses given by the user along adaptive paths determined by the programming of the ES. The STEMO-CPAT is an Expert System that will be used to assess learning styles of your students, as well as to gather information from them about their values, motivations, skills, aptitudes and preferences.  The ES will collect this information from a series of questions and answers.</a:t>
            </a:r>
            <a:r>
              <a:rPr lang="en-US" sz="1200" kern="1200" baseline="0" dirty="0" smtClean="0">
                <a:solidFill>
                  <a:schemeClr val="tx1"/>
                </a:solidFill>
                <a:effectLst/>
                <a:latin typeface="+mn-lt"/>
                <a:ea typeface="+mn-ea"/>
                <a:cs typeface="+mn-cs"/>
              </a:rPr>
              <a:t>  These will</a:t>
            </a:r>
            <a:r>
              <a:rPr lang="en-US" sz="1200" kern="1200" dirty="0" smtClean="0">
                <a:solidFill>
                  <a:schemeClr val="tx1"/>
                </a:solidFill>
                <a:effectLst/>
                <a:latin typeface="+mn-lt"/>
                <a:ea typeface="+mn-ea"/>
                <a:cs typeface="+mn-cs"/>
              </a:rPr>
              <a:t> be used to search for the 3 best jobs (right out of high school), as well as matches to higher paying careers, following more education. </a:t>
            </a:r>
          </a:p>
          <a:p>
            <a:endParaRPr lang="en-US" dirty="0"/>
          </a:p>
        </p:txBody>
      </p:sp>
      <p:sp>
        <p:nvSpPr>
          <p:cNvPr id="4" name="Slide Number Placeholder 3"/>
          <p:cNvSpPr>
            <a:spLocks noGrp="1"/>
          </p:cNvSpPr>
          <p:nvPr>
            <p:ph type="sldNum" sz="quarter" idx="10"/>
          </p:nvPr>
        </p:nvSpPr>
        <p:spPr/>
        <p:txBody>
          <a:bodyPr/>
          <a:lstStyle/>
          <a:p>
            <a:fld id="{6D2F53A3-6ADA-4E43-A3DC-1081D6E71021}" type="slidenum">
              <a:rPr lang="en-US" smtClean="0"/>
              <a:t>6</a:t>
            </a:fld>
            <a:endParaRPr lang="en-US"/>
          </a:p>
        </p:txBody>
      </p:sp>
    </p:spTree>
    <p:extLst>
      <p:ext uri="{BB962C8B-B14F-4D97-AF65-F5344CB8AC3E}">
        <p14:creationId xmlns:p14="http://schemas.microsoft.com/office/powerpoint/2010/main" val="4185145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STEMO – CPAT was designed for two main </a:t>
            </a:r>
            <a:r>
              <a:rPr lang="en-US" sz="1200" kern="1200" baseline="0" dirty="0" smtClean="0">
                <a:solidFill>
                  <a:schemeClr val="tx1"/>
                </a:solidFill>
                <a:effectLst/>
                <a:latin typeface="+mn-lt"/>
                <a:ea typeface="+mn-ea"/>
                <a:cs typeface="+mn-cs"/>
              </a:rPr>
              <a:t>purposes</a:t>
            </a:r>
            <a:r>
              <a:rPr lang="en-US" sz="1200" kern="1200" dirty="0" smtClean="0">
                <a:solidFill>
                  <a:schemeClr val="tx1"/>
                </a:solidFill>
                <a:effectLst/>
                <a:latin typeface="+mn-lt"/>
                <a:ea typeface="+mn-ea"/>
                <a:cs typeface="+mn-cs"/>
              </a:rPr>
              <a:t>. First, it attempts to glean many more potential STEM professionals from among 11</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and 12</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students than those who currently choose those careers.</a:t>
            </a:r>
            <a:r>
              <a:rPr lang="en-US" sz="1200" kern="1200" baseline="0" dirty="0" smtClean="0">
                <a:solidFill>
                  <a:schemeClr val="tx1"/>
                </a:solidFill>
                <a:effectLst/>
                <a:latin typeface="+mn-lt"/>
                <a:ea typeface="+mn-ea"/>
                <a:cs typeface="+mn-cs"/>
              </a:rPr>
              <a:t>  Often, this is simply because</a:t>
            </a:r>
            <a:r>
              <a:rPr lang="en-US" sz="1200" kern="1200" dirty="0" smtClean="0">
                <a:solidFill>
                  <a:schemeClr val="tx1"/>
                </a:solidFill>
                <a:effectLst/>
                <a:latin typeface="+mn-lt"/>
                <a:ea typeface="+mn-ea"/>
                <a:cs typeface="+mn-cs"/>
              </a:rPr>
              <a:t> many of them would select another career path,</a:t>
            </a:r>
            <a:r>
              <a:rPr lang="en-US" sz="1200" kern="1200" baseline="0" dirty="0" smtClean="0">
                <a:solidFill>
                  <a:schemeClr val="tx1"/>
                </a:solidFill>
                <a:effectLst/>
                <a:latin typeface="+mn-lt"/>
                <a:ea typeface="+mn-ea"/>
                <a:cs typeface="+mn-cs"/>
              </a:rPr>
              <a:t> as</a:t>
            </a:r>
            <a:r>
              <a:rPr lang="en-US" sz="1200" kern="1200" dirty="0" smtClean="0">
                <a:solidFill>
                  <a:schemeClr val="tx1"/>
                </a:solidFill>
                <a:effectLst/>
                <a:latin typeface="+mn-lt"/>
                <a:ea typeface="+mn-ea"/>
                <a:cs typeface="+mn-cs"/>
              </a:rPr>
              <a:t> they do not believe they can perform STEM jobs, even though they have aptitudes and personalities that perfectly suit those professions.</a:t>
            </a:r>
          </a:p>
          <a:p>
            <a:r>
              <a:rPr lang="en-US" sz="1200" kern="1200" dirty="0" smtClean="0">
                <a:solidFill>
                  <a:schemeClr val="tx1"/>
                </a:solidFill>
                <a:effectLst/>
                <a:latin typeface="+mn-lt"/>
                <a:ea typeface="+mn-ea"/>
                <a:cs typeface="+mn-cs"/>
              </a:rPr>
              <a:t>Second, it matches prime assessment results of all students, including those who are not STEM inclined, with their 3, best-match pathways for jobs/higher education/careers, and advises them on how to get there.  It will also provide a detailed roadmap to reach each one of those</a:t>
            </a:r>
            <a:r>
              <a:rPr lang="en-US" sz="1200" kern="1200" baseline="0" dirty="0" smtClean="0">
                <a:solidFill>
                  <a:schemeClr val="tx1"/>
                </a:solidFill>
                <a:effectLst/>
                <a:latin typeface="+mn-lt"/>
                <a:ea typeface="+mn-ea"/>
                <a:cs typeface="+mn-cs"/>
              </a:rPr>
              <a:t> 3 goals.</a:t>
            </a:r>
            <a:endParaRPr lang="en-US" dirty="0"/>
          </a:p>
        </p:txBody>
      </p:sp>
      <p:sp>
        <p:nvSpPr>
          <p:cNvPr id="4" name="Slide Number Placeholder 3"/>
          <p:cNvSpPr>
            <a:spLocks noGrp="1"/>
          </p:cNvSpPr>
          <p:nvPr>
            <p:ph type="sldNum" sz="quarter" idx="10"/>
          </p:nvPr>
        </p:nvSpPr>
        <p:spPr/>
        <p:txBody>
          <a:bodyPr/>
          <a:lstStyle/>
          <a:p>
            <a:fld id="{6D2F53A3-6ADA-4E43-A3DC-1081D6E71021}" type="slidenum">
              <a:rPr lang="en-US" smtClean="0"/>
              <a:t>7</a:t>
            </a:fld>
            <a:endParaRPr lang="en-US"/>
          </a:p>
        </p:txBody>
      </p:sp>
    </p:spTree>
    <p:extLst>
      <p:ext uri="{BB962C8B-B14F-4D97-AF65-F5344CB8AC3E}">
        <p14:creationId xmlns:p14="http://schemas.microsoft.com/office/powerpoint/2010/main" val="814301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an example of the PRE-TEST prompts that the STEMO-CPAT would</a:t>
            </a:r>
            <a:r>
              <a:rPr lang="en-US" sz="1200" kern="1200" baseline="0" dirty="0" smtClean="0">
                <a:solidFill>
                  <a:schemeClr val="tx1"/>
                </a:solidFill>
                <a:effectLst/>
                <a:latin typeface="+mn-lt"/>
                <a:ea typeface="+mn-ea"/>
                <a:cs typeface="+mn-cs"/>
              </a:rPr>
              <a:t> administer to high school students as they begin the session and before they enter the Q &amp; A survey.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After defining</a:t>
            </a:r>
            <a:r>
              <a:rPr lang="en-US" sz="1200" kern="1200" baseline="0" dirty="0" smtClean="0">
                <a:solidFill>
                  <a:schemeClr val="tx1"/>
                </a:solidFill>
                <a:effectLst/>
                <a:latin typeface="+mn-lt"/>
                <a:ea typeface="+mn-ea"/>
                <a:cs typeface="+mn-cs"/>
              </a:rPr>
              <a:t> STEM to students, we would administer this simple PRE-TEST, to determine entry awareness of careers and education, both inside and outside of STEM careers.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D2F53A3-6ADA-4E43-A3DC-1081D6E71021}" type="slidenum">
              <a:rPr lang="en-US" smtClean="0"/>
              <a:t>8</a:t>
            </a:fld>
            <a:endParaRPr lang="en-US"/>
          </a:p>
        </p:txBody>
      </p:sp>
    </p:spTree>
    <p:extLst>
      <p:ext uri="{BB962C8B-B14F-4D97-AF65-F5344CB8AC3E}">
        <p14:creationId xmlns:p14="http://schemas.microsoft.com/office/powerpoint/2010/main" val="1125476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STEMO-CPAT is almost entirely comprised of statements with comparisons on the Likert scale, above, or multiple choice</a:t>
            </a:r>
            <a:r>
              <a:rPr lang="en-US" baseline="0" dirty="0" smtClean="0"/>
              <a:t> answers</a:t>
            </a:r>
            <a:r>
              <a:rPr lang="en-US" dirty="0" smtClean="0"/>
              <a:t>.  There will also be some open-response, text based answers, for which the keyboard</a:t>
            </a:r>
            <a:r>
              <a:rPr lang="en-US" baseline="0" dirty="0" smtClean="0"/>
              <a:t> will be used.  Most other responses will be gotten from the microphone (in a non-ambiguous manner that does not require the computer to learn a student’s voice or speech patterns).</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D2F53A3-6ADA-4E43-A3DC-1081D6E71021}" type="slidenum">
              <a:rPr lang="en-US" smtClean="0"/>
              <a:t>9</a:t>
            </a:fld>
            <a:endParaRPr lang="en-US"/>
          </a:p>
        </p:txBody>
      </p:sp>
    </p:spTree>
    <p:extLst>
      <p:ext uri="{BB962C8B-B14F-4D97-AF65-F5344CB8AC3E}">
        <p14:creationId xmlns:p14="http://schemas.microsoft.com/office/powerpoint/2010/main" val="2074978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F02FC9-A6DB-4F20-81F2-032DA9133451}" type="datetimeFigureOut">
              <a:rPr lang="en-US" smtClean="0"/>
              <a:t>2/17/2014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D21807-89D1-4277-906C-2BEB8161DC25}"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F02FC9-A6DB-4F20-81F2-032DA9133451}" type="datetimeFigureOut">
              <a:rPr lang="en-US" smtClean="0"/>
              <a:t>2/17/2014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D21807-89D1-4277-906C-2BEB8161DC2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F02FC9-A6DB-4F20-81F2-032DA9133451}" type="datetimeFigureOut">
              <a:rPr lang="en-US" smtClean="0"/>
              <a:t>2/17/2014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D21807-89D1-4277-906C-2BEB8161DC2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F02FC9-A6DB-4F20-81F2-032DA9133451}" type="datetimeFigureOut">
              <a:rPr lang="en-US" smtClean="0"/>
              <a:t>2/17/2014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D21807-89D1-4277-906C-2BEB8161DC2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F02FC9-A6DB-4F20-81F2-032DA9133451}" type="datetimeFigureOut">
              <a:rPr lang="en-US" smtClean="0"/>
              <a:t>2/17/2014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D21807-89D1-4277-906C-2BEB8161DC25}"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F02FC9-A6DB-4F20-81F2-032DA9133451}" type="datetimeFigureOut">
              <a:rPr lang="en-US" smtClean="0"/>
              <a:t>2/17/2014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D21807-89D1-4277-906C-2BEB8161DC2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F02FC9-A6DB-4F20-81F2-032DA9133451}" type="datetimeFigureOut">
              <a:rPr lang="en-US" smtClean="0"/>
              <a:t>2/17/2014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9D21807-89D1-4277-906C-2BEB8161DC25}"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F02FC9-A6DB-4F20-81F2-032DA9133451}" type="datetimeFigureOut">
              <a:rPr lang="en-US" smtClean="0"/>
              <a:t>2/17/2014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9D21807-89D1-4277-906C-2BEB8161DC2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F02FC9-A6DB-4F20-81F2-032DA9133451}" type="datetimeFigureOut">
              <a:rPr lang="en-US" smtClean="0"/>
              <a:t>2/17/2014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9D21807-89D1-4277-906C-2BEB8161DC2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F02FC9-A6DB-4F20-81F2-032DA9133451}" type="datetimeFigureOut">
              <a:rPr lang="en-US" smtClean="0"/>
              <a:t>2/17/2014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D21807-89D1-4277-906C-2BEB8161DC25}"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F02FC9-A6DB-4F20-81F2-032DA9133451}" type="datetimeFigureOut">
              <a:rPr lang="en-US" smtClean="0"/>
              <a:t>2/17/2014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D21807-89D1-4277-906C-2BEB8161DC2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9F02FC9-A6DB-4F20-81F2-032DA9133451}" type="datetimeFigureOut">
              <a:rPr lang="en-US" smtClean="0"/>
              <a:t>2/17/2014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9D21807-89D1-4277-906C-2BEB8161DC2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ETEC 544 </a:t>
            </a:r>
            <a:endParaRPr lang="en-US" dirty="0"/>
          </a:p>
        </p:txBody>
      </p:sp>
      <p:sp>
        <p:nvSpPr>
          <p:cNvPr id="2" name="Content Placeholder 1"/>
          <p:cNvSpPr>
            <a:spLocks noGrp="1"/>
          </p:cNvSpPr>
          <p:nvPr>
            <p:ph type="subTitle" idx="1"/>
          </p:nvPr>
        </p:nvSpPr>
        <p:spPr>
          <a:xfrm>
            <a:off x="685800" y="3505200"/>
            <a:ext cx="8001000" cy="2743200"/>
          </a:xfrm>
        </p:spPr>
        <p:txBody>
          <a:bodyPr/>
          <a:lstStyle/>
          <a:p>
            <a:r>
              <a:rPr lang="en-US" dirty="0" smtClean="0"/>
              <a:t>Storyboard for the Expert System</a:t>
            </a:r>
          </a:p>
          <a:p>
            <a:r>
              <a:rPr lang="en-US" dirty="0" smtClean="0"/>
              <a:t>STEMO-CPAT</a:t>
            </a:r>
          </a:p>
          <a:p>
            <a:endParaRPr lang="en-US" dirty="0"/>
          </a:p>
          <a:p>
            <a:r>
              <a:rPr lang="en-US" dirty="0" smtClean="0"/>
              <a:t>By Glen Graham, Michelle </a:t>
            </a:r>
            <a:r>
              <a:rPr lang="en-US" dirty="0" err="1" smtClean="0"/>
              <a:t>Romanek</a:t>
            </a:r>
            <a:r>
              <a:rPr lang="en-US" dirty="0" smtClean="0"/>
              <a:t> and Nita Leighton</a:t>
            </a:r>
          </a:p>
          <a:p>
            <a:r>
              <a:rPr lang="en-US" dirty="0" smtClean="0"/>
              <a:t>Winter 2014</a:t>
            </a:r>
            <a:endParaRPr lang="en-US" dirty="0"/>
          </a:p>
        </p:txBody>
      </p:sp>
    </p:spTree>
    <p:extLst>
      <p:ext uri="{BB962C8B-B14F-4D97-AF65-F5344CB8AC3E}">
        <p14:creationId xmlns:p14="http://schemas.microsoft.com/office/powerpoint/2010/main" val="3084466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199"/>
          </a:xfrm>
        </p:spPr>
        <p:txBody>
          <a:bodyPr>
            <a:normAutofit/>
          </a:bodyPr>
          <a:lstStyle/>
          <a:p>
            <a:r>
              <a:rPr lang="en-US" dirty="0" smtClean="0"/>
              <a:t>Teacher Preparation Training</a:t>
            </a:r>
            <a:endParaRPr lang="en-US" dirty="0"/>
          </a:p>
        </p:txBody>
      </p:sp>
      <p:pic>
        <p:nvPicPr>
          <p:cNvPr id="4" name="Snagit_PPTC0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33800" y="3735004"/>
            <a:ext cx="4323528" cy="2923924"/>
          </a:xfrm>
        </p:spPr>
      </p:pic>
      <p:pic>
        <p:nvPicPr>
          <p:cNvPr id="5" name="Snagit_PPTF5D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99" y="1371600"/>
            <a:ext cx="3372839" cy="3124200"/>
          </a:xfrm>
          <a:prstGeom prst="rect">
            <a:avLst/>
          </a:prstGeom>
        </p:spPr>
      </p:pic>
      <p:pic>
        <p:nvPicPr>
          <p:cNvPr id="6" name="Snagit_PPTE69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00" y="1371599"/>
            <a:ext cx="3568606" cy="2328863"/>
          </a:xfrm>
          <a:prstGeom prst="rect">
            <a:avLst/>
          </a:prstGeom>
        </p:spPr>
      </p:pic>
      <p:sp>
        <p:nvSpPr>
          <p:cNvPr id="7" name="TextBox 6"/>
          <p:cNvSpPr txBox="1"/>
          <p:nvPr/>
        </p:nvSpPr>
        <p:spPr>
          <a:xfrm>
            <a:off x="3733800" y="1371600"/>
            <a:ext cx="1231994" cy="1477328"/>
          </a:xfrm>
          <a:prstGeom prst="rect">
            <a:avLst/>
          </a:prstGeom>
          <a:noFill/>
        </p:spPr>
        <p:txBody>
          <a:bodyPr wrap="square" rtlCol="0">
            <a:spAutoFit/>
          </a:bodyPr>
          <a:lstStyle/>
          <a:p>
            <a:r>
              <a:rPr lang="en-US" dirty="0" smtClean="0"/>
              <a:t>ES Teacher &amp; Counselor Training Events</a:t>
            </a:r>
            <a:endParaRPr lang="en-US" dirty="0"/>
          </a:p>
        </p:txBody>
      </p:sp>
      <p:sp>
        <p:nvSpPr>
          <p:cNvPr id="8" name="TextBox 7"/>
          <p:cNvSpPr txBox="1"/>
          <p:nvPr/>
        </p:nvSpPr>
        <p:spPr>
          <a:xfrm>
            <a:off x="2559344" y="4800600"/>
            <a:ext cx="1167812" cy="1754326"/>
          </a:xfrm>
          <a:prstGeom prst="rect">
            <a:avLst/>
          </a:prstGeom>
          <a:noFill/>
        </p:spPr>
        <p:txBody>
          <a:bodyPr wrap="square" rtlCol="0">
            <a:spAutoFit/>
          </a:bodyPr>
          <a:lstStyle/>
          <a:p>
            <a:r>
              <a:rPr lang="en-US" dirty="0" smtClean="0"/>
              <a:t>Teachers using STEMO- CPAT  ES with Students</a:t>
            </a:r>
            <a:endParaRPr lang="en-US" dirty="0"/>
          </a:p>
        </p:txBody>
      </p:sp>
    </p:spTree>
    <p:extLst>
      <p:ext uri="{BB962C8B-B14F-4D97-AF65-F5344CB8AC3E}">
        <p14:creationId xmlns:p14="http://schemas.microsoft.com/office/powerpoint/2010/main" val="144626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200" y="457200"/>
            <a:ext cx="8229600" cy="685800"/>
          </a:xfrm>
        </p:spPr>
        <p:txBody>
          <a:bodyPr>
            <a:normAutofit fontScale="90000"/>
          </a:bodyPr>
          <a:lstStyle/>
          <a:p>
            <a:r>
              <a:rPr lang="en-US" dirty="0" smtClean="0"/>
              <a:t>Counselor Orientation &amp; Training</a:t>
            </a:r>
            <a:endParaRPr lang="en-US" dirty="0"/>
          </a:p>
        </p:txBody>
      </p:sp>
      <p:pic>
        <p:nvPicPr>
          <p:cNvPr id="4" name="Snagit_PPTA86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295400"/>
            <a:ext cx="2961905" cy="2619048"/>
          </a:xfrm>
        </p:spPr>
      </p:pic>
      <p:pic>
        <p:nvPicPr>
          <p:cNvPr id="5" name="Snagit_PPT9FD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2931230"/>
            <a:ext cx="1627389" cy="1720679"/>
          </a:xfrm>
          <a:prstGeom prst="rect">
            <a:avLst/>
          </a:prstGeom>
        </p:spPr>
      </p:pic>
      <p:pic>
        <p:nvPicPr>
          <p:cNvPr id="6" name="Snagit_PPT529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4814712"/>
            <a:ext cx="2873174" cy="1936868"/>
          </a:xfrm>
          <a:prstGeom prst="rect">
            <a:avLst/>
          </a:prstGeom>
        </p:spPr>
      </p:pic>
      <p:pic>
        <p:nvPicPr>
          <p:cNvPr id="7" name="Snagit_PPT47C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0207" y="4730460"/>
            <a:ext cx="3344593" cy="2030646"/>
          </a:xfrm>
          <a:prstGeom prst="rect">
            <a:avLst/>
          </a:prstGeom>
        </p:spPr>
      </p:pic>
      <p:pic>
        <p:nvPicPr>
          <p:cNvPr id="8" name="Snagit_PPT708C"/>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06640" y="1066799"/>
            <a:ext cx="3978160" cy="3747913"/>
          </a:xfrm>
          <a:prstGeom prst="rect">
            <a:avLst/>
          </a:prstGeom>
        </p:spPr>
      </p:pic>
    </p:spTree>
    <p:extLst>
      <p:ext uri="{BB962C8B-B14F-4D97-AF65-F5344CB8AC3E}">
        <p14:creationId xmlns:p14="http://schemas.microsoft.com/office/powerpoint/2010/main" val="3890555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4114800" cy="2514600"/>
          </a:xfrm>
        </p:spPr>
        <p:txBody>
          <a:bodyPr>
            <a:normAutofit fontScale="90000"/>
          </a:bodyPr>
          <a:lstStyle/>
          <a:p>
            <a:r>
              <a:rPr lang="en-US" dirty="0" smtClean="0"/>
              <a:t>Counselors will advise student job/education/career pathways </a:t>
            </a:r>
            <a:endParaRPr lang="en-US" dirty="0"/>
          </a:p>
        </p:txBody>
      </p:sp>
      <p:pic>
        <p:nvPicPr>
          <p:cNvPr id="4" name="Snagit_PPTBD6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2971800"/>
            <a:ext cx="2428572" cy="3133334"/>
          </a:xfrm>
        </p:spPr>
      </p:pic>
      <p:pic>
        <p:nvPicPr>
          <p:cNvPr id="5" name="Picture 4"/>
          <p:cNvPicPr/>
          <p:nvPr/>
        </p:nvPicPr>
        <p:blipFill>
          <a:blip r:embed="rId4"/>
          <a:stretch>
            <a:fillRect/>
          </a:stretch>
        </p:blipFill>
        <p:spPr>
          <a:xfrm>
            <a:off x="5410200" y="685800"/>
            <a:ext cx="3018790" cy="2780665"/>
          </a:xfrm>
          <a:prstGeom prst="rect">
            <a:avLst/>
          </a:prstGeom>
        </p:spPr>
      </p:pic>
      <p:pic>
        <p:nvPicPr>
          <p:cNvPr id="6" name="Picture 5"/>
          <p:cNvPicPr/>
          <p:nvPr/>
        </p:nvPicPr>
        <p:blipFill>
          <a:blip r:embed="rId5"/>
          <a:stretch>
            <a:fillRect/>
          </a:stretch>
        </p:blipFill>
        <p:spPr>
          <a:xfrm>
            <a:off x="3973726" y="3666333"/>
            <a:ext cx="2952115" cy="2856865"/>
          </a:xfrm>
          <a:prstGeom prst="rect">
            <a:avLst/>
          </a:prstGeom>
        </p:spPr>
      </p:pic>
    </p:spTree>
    <p:extLst>
      <p:ext uri="{BB962C8B-B14F-4D97-AF65-F5344CB8AC3E}">
        <p14:creationId xmlns:p14="http://schemas.microsoft.com/office/powerpoint/2010/main" val="2790578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fontScale="90000"/>
          </a:bodyPr>
          <a:lstStyle/>
          <a:p>
            <a:r>
              <a:rPr lang="en-US" dirty="0" smtClean="0"/>
              <a:t>Student Pathways to Jobs</a:t>
            </a:r>
            <a:endParaRPr lang="en-US" dirty="0"/>
          </a:p>
        </p:txBody>
      </p:sp>
      <p:pic>
        <p:nvPicPr>
          <p:cNvPr id="4" name="Snagit_PPTE18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2095" y="1275301"/>
            <a:ext cx="2990476" cy="2809524"/>
          </a:xfrm>
        </p:spPr>
      </p:pic>
      <p:pic>
        <p:nvPicPr>
          <p:cNvPr id="6" name="Snagit_PPTE87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1371600"/>
            <a:ext cx="2296380" cy="2362200"/>
          </a:xfrm>
          <a:prstGeom prst="rect">
            <a:avLst/>
          </a:prstGeom>
        </p:spPr>
      </p:pic>
      <p:pic>
        <p:nvPicPr>
          <p:cNvPr id="7" name="Snagit_PPT52A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9838" y="4194442"/>
            <a:ext cx="2980953" cy="2342857"/>
          </a:xfrm>
          <a:prstGeom prst="rect">
            <a:avLst/>
          </a:prstGeom>
        </p:spPr>
      </p:pic>
      <p:pic>
        <p:nvPicPr>
          <p:cNvPr id="8" name="Snagit_PPTBF9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6023" y="4221925"/>
            <a:ext cx="1920377" cy="2426423"/>
          </a:xfrm>
          <a:prstGeom prst="rect">
            <a:avLst/>
          </a:prstGeom>
        </p:spPr>
      </p:pic>
      <p:pic>
        <p:nvPicPr>
          <p:cNvPr id="9" name="Snagit_PPTF9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01376" y="3733799"/>
            <a:ext cx="3185024" cy="2814687"/>
          </a:xfrm>
          <a:prstGeom prst="rect">
            <a:avLst/>
          </a:prstGeom>
        </p:spPr>
      </p:pic>
      <p:pic>
        <p:nvPicPr>
          <p:cNvPr id="5" name="Snagit_PPT539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96090" y="1600200"/>
            <a:ext cx="2961905" cy="2457143"/>
          </a:xfrm>
          <a:prstGeom prst="rect">
            <a:avLst/>
          </a:prstGeom>
        </p:spPr>
      </p:pic>
    </p:spTree>
    <p:extLst>
      <p:ext uri="{BB962C8B-B14F-4D97-AF65-F5344CB8AC3E}">
        <p14:creationId xmlns:p14="http://schemas.microsoft.com/office/powerpoint/2010/main" val="1270018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rmAutofit fontScale="90000"/>
          </a:bodyPr>
          <a:lstStyle/>
          <a:p>
            <a:r>
              <a:rPr lang="en-US" dirty="0"/>
              <a:t>Student Pathways </a:t>
            </a:r>
            <a:r>
              <a:rPr lang="en-US" dirty="0" smtClean="0"/>
              <a:t>to Jobs and Careers </a:t>
            </a:r>
            <a:r>
              <a:rPr lang="en-US" sz="2000" dirty="0" smtClean="0"/>
              <a:t>(2)</a:t>
            </a:r>
            <a:endParaRPr lang="en-US" sz="2000" dirty="0"/>
          </a:p>
        </p:txBody>
      </p:sp>
      <p:pic>
        <p:nvPicPr>
          <p:cNvPr id="4" name="Snagit_PPT7E6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64903" y="1428741"/>
            <a:ext cx="2250525" cy="2762259"/>
          </a:xfrm>
        </p:spPr>
      </p:pic>
      <p:pic>
        <p:nvPicPr>
          <p:cNvPr id="5" name="Snagit_PPT929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004568"/>
            <a:ext cx="2758758" cy="2651967"/>
          </a:xfrm>
          <a:prstGeom prst="rect">
            <a:avLst/>
          </a:prstGeom>
        </p:spPr>
      </p:pic>
      <p:pic>
        <p:nvPicPr>
          <p:cNvPr id="7" name="Snagit_PPTA7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6137" y="1923274"/>
            <a:ext cx="2438400" cy="3999383"/>
          </a:xfrm>
          <a:prstGeom prst="rect">
            <a:avLst/>
          </a:prstGeom>
        </p:spPr>
      </p:pic>
      <p:pic>
        <p:nvPicPr>
          <p:cNvPr id="8" name="Snagit_PPT96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9800" y="4191000"/>
            <a:ext cx="2514600" cy="2465535"/>
          </a:xfrm>
          <a:prstGeom prst="rect">
            <a:avLst/>
          </a:prstGeom>
        </p:spPr>
      </p:pic>
      <p:pic>
        <p:nvPicPr>
          <p:cNvPr id="9" name="Snagit_PPTB8E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 y="1461395"/>
            <a:ext cx="2464268" cy="2543173"/>
          </a:xfrm>
          <a:prstGeom prst="rect">
            <a:avLst/>
          </a:prstGeom>
        </p:spPr>
      </p:pic>
    </p:spTree>
    <p:extLst>
      <p:ext uri="{BB962C8B-B14F-4D97-AF65-F5344CB8AC3E}">
        <p14:creationId xmlns:p14="http://schemas.microsoft.com/office/powerpoint/2010/main" val="2745550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790" y="381000"/>
            <a:ext cx="5042410" cy="34290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Careers with some</a:t>
            </a:r>
            <a:br>
              <a:rPr lang="en-US" dirty="0" smtClean="0"/>
            </a:br>
            <a:r>
              <a:rPr lang="en-US" dirty="0" smtClean="0"/>
              <a:t>                      education,  </a:t>
            </a:r>
            <a:r>
              <a:rPr lang="en-US" dirty="0"/>
              <a:t/>
            </a:r>
            <a:br>
              <a:rPr lang="en-US" dirty="0"/>
            </a:br>
            <a:r>
              <a:rPr lang="en-US" dirty="0" smtClean="0"/>
              <a:t>                      getting a</a:t>
            </a:r>
            <a:br>
              <a:rPr lang="en-US" dirty="0" smtClean="0"/>
            </a:br>
            <a:r>
              <a:rPr lang="en-US" dirty="0"/>
              <a:t>	</a:t>
            </a:r>
            <a:r>
              <a:rPr lang="en-US" dirty="0" smtClean="0"/>
              <a:t>	      certificate or 		</a:t>
            </a:r>
            <a:r>
              <a:rPr lang="en-US" dirty="0"/>
              <a:t> </a:t>
            </a:r>
            <a:r>
              <a:rPr lang="en-US" dirty="0" smtClean="0"/>
              <a:t>     Associates</a:t>
            </a:r>
            <a:br>
              <a:rPr lang="en-US" dirty="0" smtClean="0"/>
            </a:br>
            <a:r>
              <a:rPr lang="en-US" dirty="0" smtClean="0"/>
              <a:t>                      degree																	      </a:t>
            </a:r>
            <a:br>
              <a:rPr lang="en-US" dirty="0" smtClean="0"/>
            </a:br>
            <a:r>
              <a:rPr lang="en-US" dirty="0" smtClean="0"/>
              <a:t/>
            </a:r>
            <a:br>
              <a:rPr lang="en-US" dirty="0" smtClean="0"/>
            </a:br>
            <a:r>
              <a:rPr lang="en-US" dirty="0"/>
              <a:t> </a:t>
            </a:r>
            <a:r>
              <a:rPr lang="en-US" dirty="0" smtClean="0"/>
              <a:t>                       a</a:t>
            </a:r>
            <a:endParaRPr lang="en-US" dirty="0"/>
          </a:p>
        </p:txBody>
      </p:sp>
      <p:pic>
        <p:nvPicPr>
          <p:cNvPr id="4" name="Snagit_PPT410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263981"/>
            <a:ext cx="2590800" cy="2599077"/>
          </a:xfrm>
        </p:spPr>
      </p:pic>
      <p:pic>
        <p:nvPicPr>
          <p:cNvPr id="5" name="Snagit_PPT773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533400"/>
            <a:ext cx="3009524" cy="2628572"/>
          </a:xfrm>
          <a:prstGeom prst="rect">
            <a:avLst/>
          </a:prstGeom>
        </p:spPr>
      </p:pic>
      <p:pic>
        <p:nvPicPr>
          <p:cNvPr id="6" name="Snagit_PPT336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8036" y="3863056"/>
            <a:ext cx="3252744" cy="2705457"/>
          </a:xfrm>
          <a:prstGeom prst="rect">
            <a:avLst/>
          </a:prstGeom>
        </p:spPr>
      </p:pic>
      <p:pic>
        <p:nvPicPr>
          <p:cNvPr id="7" name="Snagit_PPT28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2023" y="3410558"/>
            <a:ext cx="2678701" cy="3157957"/>
          </a:xfrm>
          <a:prstGeom prst="rect">
            <a:avLst/>
          </a:prstGeom>
        </p:spPr>
      </p:pic>
      <p:pic>
        <p:nvPicPr>
          <p:cNvPr id="3" name="Snagit_PPTB7C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 y="3906241"/>
            <a:ext cx="2165848" cy="2690066"/>
          </a:xfrm>
          <a:prstGeom prst="rect">
            <a:avLst/>
          </a:prstGeom>
        </p:spPr>
      </p:pic>
    </p:spTree>
    <p:extLst>
      <p:ext uri="{BB962C8B-B14F-4D97-AF65-F5344CB8AC3E}">
        <p14:creationId xmlns:p14="http://schemas.microsoft.com/office/powerpoint/2010/main" val="2121727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990600"/>
          </a:xfrm>
        </p:spPr>
        <p:txBody>
          <a:bodyPr>
            <a:normAutofit fontScale="90000"/>
          </a:bodyPr>
          <a:lstStyle/>
          <a:p>
            <a:r>
              <a:rPr lang="en-US" b="1" dirty="0" smtClean="0"/>
              <a:t> O</a:t>
            </a:r>
            <a:r>
              <a:rPr lang="en-US" dirty="0" smtClean="0"/>
              <a:t>ther </a:t>
            </a:r>
            <a:r>
              <a:rPr lang="en-US" dirty="0"/>
              <a:t>Careers with </a:t>
            </a:r>
            <a:r>
              <a:rPr lang="en-US" dirty="0" smtClean="0"/>
              <a:t>2-4 </a:t>
            </a:r>
            <a:r>
              <a:rPr lang="en-US" dirty="0"/>
              <a:t>year or higher </a:t>
            </a:r>
            <a:r>
              <a:rPr lang="en-US" dirty="0" smtClean="0"/>
              <a:t>degrees</a:t>
            </a:r>
            <a:endParaRPr lang="en-US" dirty="0"/>
          </a:p>
        </p:txBody>
      </p:sp>
      <p:pic>
        <p:nvPicPr>
          <p:cNvPr id="10" name="Picture 9"/>
          <p:cNvPicPr/>
          <p:nvPr/>
        </p:nvPicPr>
        <p:blipFill>
          <a:blip r:embed="rId3"/>
          <a:stretch>
            <a:fillRect/>
          </a:stretch>
        </p:blipFill>
        <p:spPr>
          <a:xfrm>
            <a:off x="234335" y="1905000"/>
            <a:ext cx="1527110" cy="2173209"/>
          </a:xfrm>
          <a:prstGeom prst="rect">
            <a:avLst/>
          </a:prstGeom>
        </p:spPr>
      </p:pic>
      <p:pic>
        <p:nvPicPr>
          <p:cNvPr id="14" name="Snagit_PPT4C6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335" y="4267200"/>
            <a:ext cx="3054220" cy="2438400"/>
          </a:xfrm>
          <a:prstGeom prst="rect">
            <a:avLst/>
          </a:prstGeom>
        </p:spPr>
      </p:pic>
      <p:pic>
        <p:nvPicPr>
          <p:cNvPr id="16" name="Snagit_PPT446B"/>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189518" y="4059879"/>
            <a:ext cx="2709076" cy="2493385"/>
          </a:xfrm>
        </p:spPr>
      </p:pic>
      <p:pic>
        <p:nvPicPr>
          <p:cNvPr id="18" name="Snagit_PPT14D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1800" y="1676401"/>
            <a:ext cx="1857714" cy="2209799"/>
          </a:xfrm>
          <a:prstGeom prst="rect">
            <a:avLst/>
          </a:prstGeom>
        </p:spPr>
      </p:pic>
      <p:pic>
        <p:nvPicPr>
          <p:cNvPr id="20" name="Snagit_PPT3EE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16325" y="1531495"/>
            <a:ext cx="2144806" cy="1828800"/>
          </a:xfrm>
          <a:prstGeom prst="rect">
            <a:avLst/>
          </a:prstGeom>
        </p:spPr>
      </p:pic>
      <p:pic>
        <p:nvPicPr>
          <p:cNvPr id="24" name="Snagit_PPTCDB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70624" y="1676401"/>
            <a:ext cx="2202752" cy="2034924"/>
          </a:xfrm>
          <a:prstGeom prst="rect">
            <a:avLst/>
          </a:prstGeom>
        </p:spPr>
      </p:pic>
      <p:pic>
        <p:nvPicPr>
          <p:cNvPr id="12" name="Snagit_PPT336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02881" y="3581400"/>
            <a:ext cx="2528117" cy="2359039"/>
          </a:xfrm>
          <a:prstGeom prst="rect">
            <a:avLst/>
          </a:prstGeom>
        </p:spPr>
      </p:pic>
    </p:spTree>
    <p:extLst>
      <p:ext uri="{BB962C8B-B14F-4D97-AF65-F5344CB8AC3E}">
        <p14:creationId xmlns:p14="http://schemas.microsoft.com/office/powerpoint/2010/main" val="426023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25" y="381000"/>
            <a:ext cx="9074575" cy="990600"/>
          </a:xfrm>
        </p:spPr>
        <p:txBody>
          <a:bodyPr>
            <a:normAutofit fontScale="90000"/>
          </a:bodyPr>
          <a:lstStyle/>
          <a:p>
            <a:r>
              <a:rPr lang="en-US" b="1" dirty="0" smtClean="0"/>
              <a:t>STEM</a:t>
            </a:r>
            <a:r>
              <a:rPr lang="en-US" dirty="0" smtClean="0"/>
              <a:t> Careers with a 4 year or higher degree</a:t>
            </a:r>
            <a:endParaRPr lang="en-US" dirty="0"/>
          </a:p>
        </p:txBody>
      </p:sp>
      <p:pic>
        <p:nvPicPr>
          <p:cNvPr id="4" name="Snagit_PPTEA7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62200" y="2057400"/>
            <a:ext cx="2571429" cy="2466667"/>
          </a:xfrm>
        </p:spPr>
      </p:pic>
      <p:pic>
        <p:nvPicPr>
          <p:cNvPr id="5" name="Snagit_PPT715C"/>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371600"/>
            <a:ext cx="2533334" cy="1666667"/>
          </a:xfrm>
          <a:prstGeom prst="rect">
            <a:avLst/>
          </a:prstGeom>
        </p:spPr>
      </p:pic>
      <p:pic>
        <p:nvPicPr>
          <p:cNvPr id="6" name="Snagit_PPTB3F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2268" y="1385454"/>
            <a:ext cx="2967682" cy="1814946"/>
          </a:xfrm>
          <a:prstGeom prst="rect">
            <a:avLst/>
          </a:prstGeom>
        </p:spPr>
      </p:pic>
      <p:pic>
        <p:nvPicPr>
          <p:cNvPr id="7" name="Snagit_PPT28F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87106" y="3727978"/>
            <a:ext cx="2993104" cy="1834622"/>
          </a:xfrm>
          <a:prstGeom prst="rect">
            <a:avLst/>
          </a:prstGeom>
        </p:spPr>
      </p:pic>
      <p:sp>
        <p:nvSpPr>
          <p:cNvPr id="11" name="TextBox 10"/>
          <p:cNvSpPr txBox="1"/>
          <p:nvPr/>
        </p:nvSpPr>
        <p:spPr>
          <a:xfrm>
            <a:off x="2743200" y="1688068"/>
            <a:ext cx="1352866" cy="461665"/>
          </a:xfrm>
          <a:prstGeom prst="rect">
            <a:avLst/>
          </a:prstGeom>
          <a:noFill/>
        </p:spPr>
        <p:txBody>
          <a:bodyPr wrap="square" rtlCol="0">
            <a:spAutoFit/>
          </a:bodyPr>
          <a:lstStyle/>
          <a:p>
            <a:r>
              <a:rPr lang="en-US" sz="2400" b="1" dirty="0" smtClean="0"/>
              <a:t>S</a:t>
            </a:r>
            <a:r>
              <a:rPr lang="en-US" b="1" dirty="0" smtClean="0"/>
              <a:t>cience</a:t>
            </a:r>
            <a:r>
              <a:rPr lang="en-US" dirty="0" smtClean="0"/>
              <a:t> </a:t>
            </a:r>
            <a:endParaRPr lang="en-US" dirty="0"/>
          </a:p>
        </p:txBody>
      </p:sp>
      <p:sp>
        <p:nvSpPr>
          <p:cNvPr id="12" name="TextBox 11"/>
          <p:cNvSpPr txBox="1"/>
          <p:nvPr/>
        </p:nvSpPr>
        <p:spPr>
          <a:xfrm>
            <a:off x="5181600" y="3195935"/>
            <a:ext cx="1569660" cy="461665"/>
          </a:xfrm>
          <a:prstGeom prst="rect">
            <a:avLst/>
          </a:prstGeom>
          <a:noFill/>
        </p:spPr>
        <p:txBody>
          <a:bodyPr wrap="none" rtlCol="0">
            <a:spAutoFit/>
          </a:bodyPr>
          <a:lstStyle/>
          <a:p>
            <a:r>
              <a:rPr lang="en-US" sz="2400" b="1" dirty="0" smtClean="0"/>
              <a:t>E</a:t>
            </a:r>
            <a:r>
              <a:rPr lang="en-US" b="1" dirty="0" smtClean="0"/>
              <a:t>ngineering</a:t>
            </a:r>
            <a:endParaRPr lang="en-US" b="1" dirty="0"/>
          </a:p>
        </p:txBody>
      </p:sp>
      <p:sp>
        <p:nvSpPr>
          <p:cNvPr id="13" name="TextBox 12"/>
          <p:cNvSpPr txBox="1"/>
          <p:nvPr/>
        </p:nvSpPr>
        <p:spPr>
          <a:xfrm>
            <a:off x="69425" y="4953000"/>
            <a:ext cx="1530775" cy="461665"/>
          </a:xfrm>
          <a:prstGeom prst="rect">
            <a:avLst/>
          </a:prstGeom>
          <a:noFill/>
        </p:spPr>
        <p:txBody>
          <a:bodyPr wrap="square" rtlCol="0">
            <a:spAutoFit/>
          </a:bodyPr>
          <a:lstStyle/>
          <a:p>
            <a:r>
              <a:rPr lang="en-US" sz="2400" b="1" dirty="0" smtClean="0"/>
              <a:t>T</a:t>
            </a:r>
            <a:r>
              <a:rPr lang="en-US" b="1" dirty="0" smtClean="0"/>
              <a:t>echnology</a:t>
            </a:r>
            <a:endParaRPr lang="en-US" b="1" dirty="0"/>
          </a:p>
        </p:txBody>
      </p:sp>
      <p:pic>
        <p:nvPicPr>
          <p:cNvPr id="15" name="Snagit_PPT30F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09957" y="4133379"/>
            <a:ext cx="2240861" cy="2191221"/>
          </a:xfrm>
          <a:prstGeom prst="rect">
            <a:avLst/>
          </a:prstGeom>
        </p:spPr>
      </p:pic>
      <p:sp>
        <p:nvSpPr>
          <p:cNvPr id="17" name="TextBox 16"/>
          <p:cNvSpPr txBox="1"/>
          <p:nvPr/>
        </p:nvSpPr>
        <p:spPr>
          <a:xfrm>
            <a:off x="4712573" y="6324600"/>
            <a:ext cx="787395" cy="461665"/>
          </a:xfrm>
          <a:prstGeom prst="rect">
            <a:avLst/>
          </a:prstGeom>
          <a:noFill/>
        </p:spPr>
        <p:txBody>
          <a:bodyPr wrap="none" rtlCol="0">
            <a:spAutoFit/>
          </a:bodyPr>
          <a:lstStyle/>
          <a:p>
            <a:r>
              <a:rPr lang="en-US" sz="2400" b="1" dirty="0" smtClean="0"/>
              <a:t>M</a:t>
            </a:r>
            <a:r>
              <a:rPr lang="en-US" b="1" dirty="0" smtClean="0"/>
              <a:t>ath</a:t>
            </a:r>
            <a:endParaRPr lang="en-US" b="1" dirty="0"/>
          </a:p>
        </p:txBody>
      </p:sp>
      <p:pic>
        <p:nvPicPr>
          <p:cNvPr id="18" name="Snagit_PPTA40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75821" y="5228989"/>
            <a:ext cx="2120379" cy="1485892"/>
          </a:xfrm>
          <a:prstGeom prst="rect">
            <a:avLst/>
          </a:prstGeom>
        </p:spPr>
      </p:pic>
      <p:pic>
        <p:nvPicPr>
          <p:cNvPr id="14" name="Snagit_PPT81D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4000" y="4886507"/>
            <a:ext cx="2153091" cy="1895293"/>
          </a:xfrm>
          <a:prstGeom prst="rect">
            <a:avLst/>
          </a:prstGeom>
        </p:spPr>
      </p:pic>
      <p:pic>
        <p:nvPicPr>
          <p:cNvPr id="8" name="Snagit_PPT89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8600" y="3505200"/>
            <a:ext cx="2035629" cy="1371600"/>
          </a:xfrm>
          <a:prstGeom prst="rect">
            <a:avLst/>
          </a:prstGeom>
        </p:spPr>
      </p:pic>
    </p:spTree>
    <p:extLst>
      <p:ext uri="{BB962C8B-B14F-4D97-AF65-F5344CB8AC3E}">
        <p14:creationId xmlns:p14="http://schemas.microsoft.com/office/powerpoint/2010/main" val="1548000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Transition to </a:t>
            </a:r>
            <a:r>
              <a:rPr lang="en-US" b="1" dirty="0" smtClean="0"/>
              <a:t>STEMO-CPAT</a:t>
            </a:r>
            <a:r>
              <a:rPr lang="en-US" dirty="0" smtClean="0"/>
              <a:t> role-playing</a:t>
            </a:r>
            <a:endParaRPr lang="en-US" dirty="0"/>
          </a:p>
        </p:txBody>
      </p:sp>
      <p:sp>
        <p:nvSpPr>
          <p:cNvPr id="3" name="Content Placeholder 2"/>
          <p:cNvSpPr>
            <a:spLocks noGrp="1"/>
          </p:cNvSpPr>
          <p:nvPr>
            <p:ph idx="1"/>
          </p:nvPr>
        </p:nvSpPr>
        <p:spPr>
          <a:xfrm>
            <a:off x="457200" y="1371600"/>
            <a:ext cx="8229600" cy="5334000"/>
          </a:xfrm>
        </p:spPr>
        <p:txBody>
          <a:bodyPr>
            <a:normAutofit fontScale="92500" lnSpcReduction="10000"/>
          </a:bodyPr>
          <a:lstStyle/>
          <a:p>
            <a:r>
              <a:rPr lang="en-US" dirty="0" smtClean="0"/>
              <a:t>Now, the teachers and counselors will act as their students would, in a role-playing exercise.  In that role, they will take the dynamic survey offered by the online Expert System, called STEMO-CPAT.  It will ask them a series of adaptive questions that will assess them for prime indicators, and ultimately generate a report of the 3 best-fit pathways for each of them to take.</a:t>
            </a:r>
          </a:p>
          <a:p>
            <a:endParaRPr lang="en-US" dirty="0"/>
          </a:p>
          <a:p>
            <a:r>
              <a:rPr lang="en-US" dirty="0" smtClean="0"/>
              <a:t>In this role-playing scenario, teachers and counselors will learn what it is like for students to Q&amp;A with the system, and get a feel for that student experience.  That way, they will be better equipped to answer student questions about it.  It will also prepare them to answer debriefing questions from their trainer, that will measure their learning.  Trainees will also compare their experiences after trading roles of teacher, student and counselor, among themselves.</a:t>
            </a:r>
            <a:endParaRPr lang="en-US" dirty="0"/>
          </a:p>
        </p:txBody>
      </p:sp>
    </p:spTree>
    <p:extLst>
      <p:ext uri="{BB962C8B-B14F-4D97-AF65-F5344CB8AC3E}">
        <p14:creationId xmlns:p14="http://schemas.microsoft.com/office/powerpoint/2010/main" val="3209994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rmAutofit fontScale="90000"/>
          </a:bodyPr>
          <a:lstStyle/>
          <a:p>
            <a:r>
              <a:rPr lang="en-US" b="1" dirty="0" smtClean="0"/>
              <a:t>STEMO-CPAT ES </a:t>
            </a:r>
            <a:r>
              <a:rPr lang="en-US" dirty="0" smtClean="0"/>
              <a:t>Trainee Assessment</a:t>
            </a:r>
            <a:endParaRPr lang="en-US" dirty="0"/>
          </a:p>
        </p:txBody>
      </p:sp>
      <p:sp>
        <p:nvSpPr>
          <p:cNvPr id="3" name="Content Placeholder 2"/>
          <p:cNvSpPr>
            <a:spLocks noGrp="1"/>
          </p:cNvSpPr>
          <p:nvPr>
            <p:ph idx="1"/>
          </p:nvPr>
        </p:nvSpPr>
        <p:spPr/>
        <p:txBody>
          <a:bodyPr>
            <a:normAutofit lnSpcReduction="10000"/>
          </a:bodyPr>
          <a:lstStyle/>
          <a:p>
            <a:r>
              <a:rPr lang="en-US" dirty="0" smtClean="0"/>
              <a:t>The last step in the training is to assess trainee learning, to qualify users as certified.</a:t>
            </a:r>
          </a:p>
          <a:p>
            <a:endParaRPr lang="en-US" dirty="0"/>
          </a:p>
          <a:p>
            <a:r>
              <a:rPr lang="en-US" dirty="0" smtClean="0"/>
              <a:t>Trainees who receive a 75% score, or higher, after assessment by the ES, in the training mode, will receive a certificate that will authorize them to be a “</a:t>
            </a:r>
            <a:r>
              <a:rPr lang="en-US" dirty="0" err="1" smtClean="0"/>
              <a:t>STEMOgrapher</a:t>
            </a:r>
            <a:r>
              <a:rPr lang="en-US" dirty="0" smtClean="0"/>
              <a:t>” and use the STEMO-CPAT to assess students in a computer classroom environment.  Those who become certified will qualify to receive login credentials and password access for such system use.</a:t>
            </a:r>
          </a:p>
          <a:p>
            <a:endParaRPr lang="en-US" dirty="0"/>
          </a:p>
          <a:p>
            <a:r>
              <a:rPr lang="en-US" dirty="0" smtClean="0"/>
              <a:t>Non-qualifying trainees will be able to repeat the training until they pass, based upon district retraining resources.</a:t>
            </a:r>
          </a:p>
        </p:txBody>
      </p:sp>
    </p:spTree>
    <p:extLst>
      <p:ext uri="{BB962C8B-B14F-4D97-AF65-F5344CB8AC3E}">
        <p14:creationId xmlns:p14="http://schemas.microsoft.com/office/powerpoint/2010/main" val="2385989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5334000"/>
          </a:xfrm>
        </p:spPr>
        <p:txBody>
          <a:bodyPr>
            <a:normAutofit/>
          </a:bodyPr>
          <a:lstStyle/>
          <a:p>
            <a:pPr algn="ctr"/>
            <a:r>
              <a:rPr lang="en-US" sz="6000" dirty="0" smtClean="0"/>
              <a:t>Welcome </a:t>
            </a:r>
            <a:br>
              <a:rPr lang="en-US" sz="6000" dirty="0" smtClean="0"/>
            </a:br>
            <a:r>
              <a:rPr lang="en-US" sz="6000" dirty="0" smtClean="0"/>
              <a:t>to </a:t>
            </a:r>
            <a:r>
              <a:rPr lang="en-US" sz="6000" dirty="0"/>
              <a:t/>
            </a:r>
            <a:br>
              <a:rPr lang="en-US" sz="6000" dirty="0"/>
            </a:br>
            <a:r>
              <a:rPr lang="en-US" sz="6000" b="1" dirty="0" smtClean="0"/>
              <a:t>STEMO-CPAT </a:t>
            </a:r>
            <a:r>
              <a:rPr lang="en-US" sz="6000" dirty="0" smtClean="0"/>
              <a:t/>
            </a:r>
            <a:br>
              <a:rPr lang="en-US" sz="6000" dirty="0" smtClean="0"/>
            </a:br>
            <a:r>
              <a:rPr lang="en-US" sz="6000" b="1" dirty="0" smtClean="0"/>
              <a:t>ES</a:t>
            </a:r>
            <a:r>
              <a:rPr lang="en-US" sz="6000" dirty="0" smtClean="0"/>
              <a:t> Training</a:t>
            </a:r>
            <a:endParaRPr lang="en-US" sz="6000" dirty="0"/>
          </a:p>
        </p:txBody>
      </p:sp>
    </p:spTree>
    <p:extLst>
      <p:ext uri="{BB962C8B-B14F-4D97-AF65-F5344CB8AC3E}">
        <p14:creationId xmlns:p14="http://schemas.microsoft.com/office/powerpoint/2010/main" val="2631737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5334000" cy="762000"/>
          </a:xfrm>
        </p:spPr>
        <p:txBody>
          <a:bodyPr>
            <a:normAutofit/>
          </a:bodyPr>
          <a:lstStyle/>
          <a:p>
            <a:r>
              <a:rPr lang="en-US" sz="1400" dirty="0" smtClean="0"/>
              <a:t>(as in Hollywood storyboards)</a:t>
            </a:r>
            <a:endParaRPr lang="en-US" sz="1400" dirty="0"/>
          </a:p>
        </p:txBody>
      </p:sp>
      <p:sp>
        <p:nvSpPr>
          <p:cNvPr id="3" name="Content Placeholder 2"/>
          <p:cNvSpPr>
            <a:spLocks noGrp="1"/>
          </p:cNvSpPr>
          <p:nvPr>
            <p:ph idx="1"/>
          </p:nvPr>
        </p:nvSpPr>
        <p:spPr>
          <a:xfrm>
            <a:off x="533400" y="1371600"/>
            <a:ext cx="8229600" cy="3124200"/>
          </a:xfrm>
        </p:spPr>
        <p:txBody>
          <a:bodyPr>
            <a:normAutofit fontScale="92500" lnSpcReduction="20000"/>
          </a:bodyPr>
          <a:lstStyle/>
          <a:p>
            <a:endParaRPr lang="en-US" dirty="0" smtClean="0"/>
          </a:p>
          <a:p>
            <a:endParaRPr lang="en-US" dirty="0"/>
          </a:p>
          <a:p>
            <a:endParaRPr lang="en-US" dirty="0" smtClean="0"/>
          </a:p>
          <a:p>
            <a:endParaRPr lang="en-US" dirty="0"/>
          </a:p>
          <a:p>
            <a:endParaRPr lang="en-US" dirty="0" smtClean="0"/>
          </a:p>
          <a:p>
            <a:pPr algn="ctr"/>
            <a:r>
              <a:rPr lang="en-US" sz="9600" b="1" dirty="0" smtClean="0"/>
              <a:t>THE END</a:t>
            </a:r>
            <a:endParaRPr lang="en-US" sz="9600" b="1" dirty="0"/>
          </a:p>
        </p:txBody>
      </p:sp>
    </p:spTree>
    <p:extLst>
      <p:ext uri="{BB962C8B-B14F-4D97-AF65-F5344CB8AC3E}">
        <p14:creationId xmlns:p14="http://schemas.microsoft.com/office/powerpoint/2010/main" val="42098818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t>http://drpop.org/2010/01/how-to-make-a-storyboard/</a:t>
            </a:r>
          </a:p>
          <a:p>
            <a:r>
              <a:rPr lang="en-US" dirty="0"/>
              <a:t>https://www.google.com/search?site</a:t>
            </a:r>
            <a:endParaRPr lang="en-US" dirty="0" smtClean="0"/>
          </a:p>
          <a:p>
            <a:r>
              <a:rPr lang="en-US" dirty="0" smtClean="0"/>
              <a:t>http</a:t>
            </a:r>
            <a:r>
              <a:rPr lang="en-US" dirty="0"/>
              <a:t>://</a:t>
            </a:r>
            <a:r>
              <a:rPr lang="en-US" dirty="0" smtClean="0"/>
              <a:t>images.search.yahoo.com/search/imagesh</a:t>
            </a:r>
            <a:endParaRPr lang="en-US" dirty="0"/>
          </a:p>
        </p:txBody>
      </p:sp>
    </p:spTree>
    <p:extLst>
      <p:ext uri="{BB962C8B-B14F-4D97-AF65-F5344CB8AC3E}">
        <p14:creationId xmlns:p14="http://schemas.microsoft.com/office/powerpoint/2010/main" val="1798430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r>
              <a:rPr lang="en-US" dirty="0" smtClean="0"/>
              <a:t>What is the </a:t>
            </a:r>
            <a:r>
              <a:rPr lang="en-US" b="1" dirty="0" smtClean="0"/>
              <a:t>STEMO-CPAT ES</a:t>
            </a:r>
            <a:r>
              <a:rPr lang="en-US" dirty="0" smtClean="0"/>
              <a:t>?</a:t>
            </a:r>
            <a:endParaRPr lang="en-US" dirty="0"/>
          </a:p>
        </p:txBody>
      </p:sp>
      <p:sp>
        <p:nvSpPr>
          <p:cNvPr id="3" name="Content Placeholder 2"/>
          <p:cNvSpPr>
            <a:spLocks noGrp="1"/>
          </p:cNvSpPr>
          <p:nvPr>
            <p:ph idx="1"/>
          </p:nvPr>
        </p:nvSpPr>
        <p:spPr>
          <a:xfrm>
            <a:off x="457200" y="1371600"/>
            <a:ext cx="8229600" cy="5334000"/>
          </a:xfrm>
        </p:spPr>
        <p:txBody>
          <a:bodyPr>
            <a:normAutofit lnSpcReduction="10000"/>
          </a:bodyPr>
          <a:lstStyle/>
          <a:p>
            <a:r>
              <a:rPr lang="en-US" b="1" dirty="0" smtClean="0"/>
              <a:t>STEMO-CPAT</a:t>
            </a:r>
            <a:r>
              <a:rPr lang="en-US" dirty="0" smtClean="0"/>
              <a:t> is an </a:t>
            </a:r>
            <a:r>
              <a:rPr lang="en-US" b="1" dirty="0" smtClean="0"/>
              <a:t>Expert System </a:t>
            </a:r>
            <a:r>
              <a:rPr lang="en-US" dirty="0" smtClean="0"/>
              <a:t>(ES) that has many modes.</a:t>
            </a:r>
          </a:p>
          <a:p>
            <a:r>
              <a:rPr lang="en-US" b="1" dirty="0" smtClean="0"/>
              <a:t>STEMO-CPAT</a:t>
            </a:r>
            <a:r>
              <a:rPr lang="en-US" dirty="0" smtClean="0"/>
              <a:t> stands for </a:t>
            </a:r>
            <a:r>
              <a:rPr lang="en-US" b="1" dirty="0" smtClean="0"/>
              <a:t>S</a:t>
            </a:r>
            <a:r>
              <a:rPr lang="en-US" dirty="0" smtClean="0"/>
              <a:t>cience, </a:t>
            </a:r>
            <a:r>
              <a:rPr lang="en-US" b="1" dirty="0" smtClean="0"/>
              <a:t>T</a:t>
            </a:r>
            <a:r>
              <a:rPr lang="en-US" dirty="0" smtClean="0"/>
              <a:t>echnology, </a:t>
            </a:r>
            <a:r>
              <a:rPr lang="en-US" b="1" dirty="0" smtClean="0"/>
              <a:t>E</a:t>
            </a:r>
            <a:r>
              <a:rPr lang="en-US" dirty="0" smtClean="0"/>
              <a:t>ngineering, </a:t>
            </a:r>
            <a:r>
              <a:rPr lang="en-US" b="1" dirty="0" smtClean="0"/>
              <a:t>M</a:t>
            </a:r>
            <a:r>
              <a:rPr lang="en-US" dirty="0" smtClean="0"/>
              <a:t>ath, or </a:t>
            </a:r>
            <a:r>
              <a:rPr lang="en-US" b="1" dirty="0" smtClean="0"/>
              <a:t>O</a:t>
            </a:r>
            <a:r>
              <a:rPr lang="en-US" dirty="0" smtClean="0"/>
              <a:t>ther, </a:t>
            </a:r>
            <a:r>
              <a:rPr lang="en-US" b="1" dirty="0" smtClean="0"/>
              <a:t>C</a:t>
            </a:r>
            <a:r>
              <a:rPr lang="en-US" dirty="0" smtClean="0"/>
              <a:t>areer </a:t>
            </a:r>
            <a:r>
              <a:rPr lang="en-US" b="1" dirty="0" smtClean="0"/>
              <a:t>P</a:t>
            </a:r>
            <a:r>
              <a:rPr lang="en-US" dirty="0" smtClean="0"/>
              <a:t>athways </a:t>
            </a:r>
            <a:r>
              <a:rPr lang="en-US" b="1" dirty="0" smtClean="0"/>
              <a:t>A</a:t>
            </a:r>
            <a:r>
              <a:rPr lang="en-US" dirty="0" smtClean="0"/>
              <a:t>ssessment </a:t>
            </a:r>
            <a:r>
              <a:rPr lang="en-US" b="1" dirty="0" smtClean="0"/>
              <a:t>T</a:t>
            </a:r>
            <a:r>
              <a:rPr lang="en-US" dirty="0" smtClean="0"/>
              <a:t>ool.  One mode is for training, another is for assessment, while another is for career-pathway advising.</a:t>
            </a:r>
          </a:p>
          <a:p>
            <a:pPr marL="0" indent="0">
              <a:buNone/>
            </a:pPr>
            <a:r>
              <a:rPr lang="en-US" dirty="0" smtClean="0"/>
              <a:t> </a:t>
            </a:r>
          </a:p>
          <a:p>
            <a:r>
              <a:rPr lang="en-US" dirty="0" smtClean="0"/>
              <a:t>First, it attempts to glean potential </a:t>
            </a:r>
            <a:r>
              <a:rPr lang="en-US" b="1" dirty="0" smtClean="0"/>
              <a:t>STEM</a:t>
            </a:r>
            <a:r>
              <a:rPr lang="en-US" dirty="0" smtClean="0"/>
              <a:t> professionals from among 11</a:t>
            </a:r>
            <a:r>
              <a:rPr lang="en-US" baseline="30000" dirty="0" smtClean="0"/>
              <a:t>th</a:t>
            </a:r>
            <a:r>
              <a:rPr lang="en-US" dirty="0" smtClean="0"/>
              <a:t> and 12</a:t>
            </a:r>
            <a:r>
              <a:rPr lang="en-US" baseline="30000" dirty="0" smtClean="0"/>
              <a:t>th</a:t>
            </a:r>
            <a:r>
              <a:rPr lang="en-US" dirty="0" smtClean="0"/>
              <a:t> grade students, many of whom would select another career path because they do not believe they can perform STEM jobs, but have aptitude and personalities that perfectly suit those professions.</a:t>
            </a:r>
          </a:p>
          <a:p>
            <a:r>
              <a:rPr lang="en-US" dirty="0" smtClean="0"/>
              <a:t>Second, it matches prime assessment results of all students with their 3, best-match pathways for jobs/higher education/careers, and advises them on how to get there.</a:t>
            </a:r>
            <a:endParaRPr lang="en-US" dirty="0"/>
          </a:p>
        </p:txBody>
      </p:sp>
    </p:spTree>
    <p:extLst>
      <p:ext uri="{BB962C8B-B14F-4D97-AF65-F5344CB8AC3E}">
        <p14:creationId xmlns:p14="http://schemas.microsoft.com/office/powerpoint/2010/main" val="1136982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Facilitator with class</a:t>
            </a:r>
            <a:endParaRPr lang="en-US" dirty="0"/>
          </a:p>
        </p:txBody>
      </p:sp>
      <p:pic>
        <p:nvPicPr>
          <p:cNvPr id="4" name="Snagit_PPT98B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0" y="1828800"/>
            <a:ext cx="6782776" cy="4038600"/>
          </a:xfrm>
        </p:spPr>
      </p:pic>
      <p:sp>
        <p:nvSpPr>
          <p:cNvPr id="5" name="TextBox 4"/>
          <p:cNvSpPr txBox="1"/>
          <p:nvPr/>
        </p:nvSpPr>
        <p:spPr>
          <a:xfrm>
            <a:off x="1066800" y="6248400"/>
            <a:ext cx="6858000" cy="369332"/>
          </a:xfrm>
          <a:prstGeom prst="rect">
            <a:avLst/>
          </a:prstGeom>
          <a:noFill/>
        </p:spPr>
        <p:txBody>
          <a:bodyPr wrap="square" rtlCol="0">
            <a:spAutoFit/>
          </a:bodyPr>
          <a:lstStyle/>
          <a:p>
            <a:pPr algn="ctr"/>
            <a:r>
              <a:rPr lang="en-US" dirty="0" smtClean="0"/>
              <a:t>Example of computer lab classroom in action </a:t>
            </a:r>
            <a:endParaRPr lang="en-US" dirty="0"/>
          </a:p>
        </p:txBody>
      </p:sp>
    </p:spTree>
    <p:extLst>
      <p:ext uri="{BB962C8B-B14F-4D97-AF65-F5344CB8AC3E}">
        <p14:creationId xmlns:p14="http://schemas.microsoft.com/office/powerpoint/2010/main" val="3360426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a:bodyPr>
          <a:lstStyle/>
          <a:p>
            <a:r>
              <a:rPr lang="en-US" b="1" dirty="0" smtClean="0"/>
              <a:t>ES</a:t>
            </a:r>
            <a:r>
              <a:rPr lang="en-US" dirty="0" smtClean="0"/>
              <a:t> Computer Interface Equipment</a:t>
            </a:r>
            <a:endParaRPr lang="en-US" dirty="0"/>
          </a:p>
        </p:txBody>
      </p:sp>
      <p:pic>
        <p:nvPicPr>
          <p:cNvPr id="4" name="Snagit_PPT872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676400"/>
            <a:ext cx="2961905" cy="3533334"/>
          </a:xfrm>
        </p:spPr>
      </p:pic>
      <p:pic>
        <p:nvPicPr>
          <p:cNvPr id="5" name="Picture 4"/>
          <p:cNvPicPr/>
          <p:nvPr/>
        </p:nvPicPr>
        <p:blipFill>
          <a:blip r:embed="rId4"/>
          <a:stretch>
            <a:fillRect/>
          </a:stretch>
        </p:blipFill>
        <p:spPr>
          <a:xfrm>
            <a:off x="3810000" y="2438400"/>
            <a:ext cx="4685665" cy="4237990"/>
          </a:xfrm>
          <a:prstGeom prst="rect">
            <a:avLst/>
          </a:prstGeom>
        </p:spPr>
      </p:pic>
    </p:spTree>
    <p:extLst>
      <p:ext uri="{BB962C8B-B14F-4D97-AF65-F5344CB8AC3E}">
        <p14:creationId xmlns:p14="http://schemas.microsoft.com/office/powerpoint/2010/main" val="44625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nagit_PPTAAC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94460" y="1295400"/>
            <a:ext cx="6025727" cy="5334000"/>
          </a:xfrm>
        </p:spPr>
      </p:pic>
      <p:pic>
        <p:nvPicPr>
          <p:cNvPr id="7" name="Snagit_PPT610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271587"/>
            <a:ext cx="2865860" cy="5029200"/>
          </a:xfrm>
          <a:prstGeom prst="rect">
            <a:avLst/>
          </a:prstGeom>
        </p:spPr>
      </p:pic>
      <p:sp>
        <p:nvSpPr>
          <p:cNvPr id="2" name="Title 1"/>
          <p:cNvSpPr>
            <a:spLocks noGrp="1"/>
          </p:cNvSpPr>
          <p:nvPr>
            <p:ph type="title"/>
          </p:nvPr>
        </p:nvSpPr>
        <p:spPr>
          <a:xfrm>
            <a:off x="457200" y="685800"/>
            <a:ext cx="8229600" cy="838200"/>
          </a:xfrm>
        </p:spPr>
        <p:txBody>
          <a:bodyPr>
            <a:normAutofit fontScale="90000"/>
          </a:bodyPr>
          <a:lstStyle/>
          <a:p>
            <a:r>
              <a:rPr lang="en-US" dirty="0"/>
              <a:t>Description of an Expert System (</a:t>
            </a:r>
            <a:r>
              <a:rPr lang="en-US" b="1" dirty="0"/>
              <a:t>ES</a:t>
            </a:r>
            <a:r>
              <a:rPr lang="en-US" dirty="0"/>
              <a:t>)</a:t>
            </a:r>
            <a:br>
              <a:rPr lang="en-US" dirty="0"/>
            </a:br>
            <a:endParaRPr lang="en-US" dirty="0"/>
          </a:p>
        </p:txBody>
      </p:sp>
    </p:spTree>
    <p:extLst>
      <p:ext uri="{BB962C8B-B14F-4D97-AF65-F5344CB8AC3E}">
        <p14:creationId xmlns:p14="http://schemas.microsoft.com/office/powerpoint/2010/main" val="3679753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a:bodyPr>
          <a:lstStyle/>
          <a:p>
            <a:r>
              <a:rPr lang="en-US" dirty="0" smtClean="0"/>
              <a:t>Purpose of </a:t>
            </a:r>
            <a:r>
              <a:rPr lang="en-US" b="1" dirty="0" smtClean="0"/>
              <a:t>STEMO-CPAT</a:t>
            </a:r>
            <a:endParaRPr lang="en-US" b="1" dirty="0"/>
          </a:p>
        </p:txBody>
      </p:sp>
      <p:pic>
        <p:nvPicPr>
          <p:cNvPr id="5" name="Snagit_PPTDBE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43400" y="1295400"/>
            <a:ext cx="4205480" cy="5062648"/>
          </a:xfrm>
        </p:spPr>
      </p:pic>
      <p:pic>
        <p:nvPicPr>
          <p:cNvPr id="6" name="Snagit_PPTBB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3105014"/>
            <a:ext cx="3868529" cy="2800079"/>
          </a:xfrm>
          <a:prstGeom prst="rect">
            <a:avLst/>
          </a:prstGeom>
        </p:spPr>
      </p:pic>
    </p:spTree>
    <p:extLst>
      <p:ext uri="{BB962C8B-B14F-4D97-AF65-F5344CB8AC3E}">
        <p14:creationId xmlns:p14="http://schemas.microsoft.com/office/powerpoint/2010/main" val="3953366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PRE-TEST prompts</a:t>
            </a:r>
            <a:endParaRPr lang="en-US" dirty="0"/>
          </a:p>
        </p:txBody>
      </p:sp>
      <p:sp>
        <p:nvSpPr>
          <p:cNvPr id="5" name="Content Placeholder 4"/>
          <p:cNvSpPr>
            <a:spLocks noGrp="1"/>
          </p:cNvSpPr>
          <p:nvPr>
            <p:ph idx="1"/>
          </p:nvPr>
        </p:nvSpPr>
        <p:spPr/>
        <p:txBody>
          <a:bodyPr/>
          <a:lstStyle/>
          <a:p>
            <a:endParaRPr lang="en-US" dirty="0"/>
          </a:p>
          <a:p>
            <a:pPr lvl="0"/>
            <a:r>
              <a:rPr lang="en-US" dirty="0"/>
              <a:t>List up to 5 STEM careers that you have heard about </a:t>
            </a:r>
            <a:r>
              <a:rPr lang="en-US" dirty="0" smtClean="0"/>
              <a:t>previously: </a:t>
            </a:r>
            <a:endParaRPr lang="en-US" dirty="0"/>
          </a:p>
          <a:p>
            <a:endParaRPr lang="en-US" dirty="0"/>
          </a:p>
          <a:p>
            <a:pPr lvl="0"/>
            <a:r>
              <a:rPr lang="en-US" dirty="0"/>
              <a:t>List any STEM careers that you have researched:</a:t>
            </a:r>
          </a:p>
          <a:p>
            <a:endParaRPr lang="en-US" dirty="0" smtClean="0"/>
          </a:p>
          <a:p>
            <a:r>
              <a:rPr lang="en-US" dirty="0"/>
              <a:t>List up to 5 non STEM </a:t>
            </a:r>
            <a:r>
              <a:rPr lang="en-US" dirty="0" smtClean="0"/>
              <a:t>careers:</a:t>
            </a:r>
            <a:endParaRPr lang="en-US" dirty="0"/>
          </a:p>
          <a:p>
            <a:endParaRPr lang="en-US" dirty="0" smtClean="0"/>
          </a:p>
          <a:p>
            <a:r>
              <a:rPr lang="en-US" dirty="0" smtClean="0"/>
              <a:t>Beside each of your answers above, also list what education would be required for each career.</a:t>
            </a:r>
            <a:endParaRPr lang="en-US" dirty="0"/>
          </a:p>
        </p:txBody>
      </p:sp>
    </p:spTree>
    <p:extLst>
      <p:ext uri="{BB962C8B-B14F-4D97-AF65-F5344CB8AC3E}">
        <p14:creationId xmlns:p14="http://schemas.microsoft.com/office/powerpoint/2010/main" val="509711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a:t>
            </a:r>
            <a:r>
              <a:rPr lang="en-US" dirty="0" smtClean="0"/>
              <a:t>Q &amp; A Survey Prompts</a:t>
            </a:r>
            <a:endParaRPr lang="en-US" dirty="0"/>
          </a:p>
        </p:txBody>
      </p:sp>
      <p:sp>
        <p:nvSpPr>
          <p:cNvPr id="3" name="Content Placeholder 2"/>
          <p:cNvSpPr>
            <a:spLocks noGrp="1"/>
          </p:cNvSpPr>
          <p:nvPr>
            <p:ph idx="1"/>
          </p:nvPr>
        </p:nvSpPr>
        <p:spPr>
          <a:xfrm>
            <a:off x="457200" y="1371600"/>
            <a:ext cx="8229600" cy="5334000"/>
          </a:xfrm>
        </p:spPr>
        <p:txBody>
          <a:bodyPr>
            <a:normAutofit/>
          </a:bodyPr>
          <a:lstStyle/>
          <a:p>
            <a:r>
              <a:rPr lang="en-US" b="1" dirty="0" smtClean="0"/>
              <a:t>How would you evaluate </a:t>
            </a:r>
            <a:r>
              <a:rPr lang="en-US" b="1" dirty="0"/>
              <a:t>yourself on the scale below for each of the following </a:t>
            </a:r>
            <a:r>
              <a:rPr lang="en-US" b="1" dirty="0" smtClean="0"/>
              <a:t>statements?</a:t>
            </a:r>
          </a:p>
          <a:p>
            <a:r>
              <a:rPr lang="en-US" dirty="0"/>
              <a:t>Possible Likert-Scale for ranking each statement:</a:t>
            </a:r>
          </a:p>
          <a:p>
            <a:r>
              <a:rPr lang="en-US" b="1" dirty="0" smtClean="0"/>
              <a:t>1-strongly </a:t>
            </a:r>
            <a:r>
              <a:rPr lang="en-US" b="1" dirty="0"/>
              <a:t>disagree, 2-disagree, 3-neutral, 4- agree, </a:t>
            </a:r>
            <a:endParaRPr lang="en-US" b="1" dirty="0" smtClean="0"/>
          </a:p>
          <a:p>
            <a:pPr marL="0" indent="0">
              <a:buNone/>
            </a:pPr>
            <a:r>
              <a:rPr lang="en-US" b="1" dirty="0"/>
              <a:t> </a:t>
            </a:r>
            <a:r>
              <a:rPr lang="en-US" b="1" dirty="0" smtClean="0"/>
              <a:t> 5- </a:t>
            </a:r>
            <a:r>
              <a:rPr lang="en-US" b="1" dirty="0"/>
              <a:t>strongly </a:t>
            </a:r>
            <a:r>
              <a:rPr lang="en-US" b="1" dirty="0" smtClean="0"/>
              <a:t>disagree</a:t>
            </a:r>
          </a:p>
          <a:p>
            <a:r>
              <a:rPr lang="en-US" dirty="0"/>
              <a:t>Statements to be ranked:</a:t>
            </a:r>
          </a:p>
          <a:p>
            <a:pPr lvl="1"/>
            <a:r>
              <a:rPr lang="en-US" sz="2400" b="1" dirty="0" smtClean="0"/>
              <a:t>I </a:t>
            </a:r>
            <a:r>
              <a:rPr lang="en-US" sz="2400" b="1" dirty="0"/>
              <a:t>like working with my hands.</a:t>
            </a:r>
            <a:endParaRPr lang="en-US" sz="2400" dirty="0"/>
          </a:p>
          <a:p>
            <a:pPr lvl="1"/>
            <a:r>
              <a:rPr lang="en-US" sz="2400" b="1" dirty="0"/>
              <a:t>I enjoy being outdoors for long periods of time.</a:t>
            </a:r>
            <a:endParaRPr lang="en-US" sz="2400" dirty="0"/>
          </a:p>
          <a:p>
            <a:pPr lvl="1"/>
            <a:r>
              <a:rPr lang="en-US" sz="2400" b="1" dirty="0"/>
              <a:t>I prefer working with a team/in a group.</a:t>
            </a:r>
            <a:endParaRPr lang="en-US" sz="2400" dirty="0"/>
          </a:p>
          <a:p>
            <a:pPr lvl="1"/>
            <a:r>
              <a:rPr lang="en-US" sz="2400" b="1" dirty="0"/>
              <a:t>I like finding multiple solutions to a given problem. </a:t>
            </a:r>
            <a:endParaRPr lang="en-US" sz="2400" dirty="0"/>
          </a:p>
          <a:p>
            <a:pPr lvl="1"/>
            <a:r>
              <a:rPr lang="en-US" sz="2400" b="1" dirty="0"/>
              <a:t>I prefer working alone</a:t>
            </a:r>
            <a:r>
              <a:rPr lang="en-US" sz="2400" b="1" dirty="0" smtClean="0"/>
              <a:t>.</a:t>
            </a:r>
          </a:p>
          <a:p>
            <a:pPr lvl="1"/>
            <a:r>
              <a:rPr lang="en-US" sz="2400" b="1" dirty="0" smtClean="0"/>
              <a:t>I prefer to work inside.</a:t>
            </a:r>
            <a:endParaRPr lang="en-US" sz="2400" dirty="0"/>
          </a:p>
        </p:txBody>
      </p:sp>
    </p:spTree>
    <p:extLst>
      <p:ext uri="{BB962C8B-B14F-4D97-AF65-F5344CB8AC3E}">
        <p14:creationId xmlns:p14="http://schemas.microsoft.com/office/powerpoint/2010/main" val="18274704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753</TotalTime>
  <Words>2317</Words>
  <Application>Microsoft Office PowerPoint</Application>
  <PresentationFormat>On-screen Show (4:3)</PresentationFormat>
  <Paragraphs>129</Paragraphs>
  <Slides>21</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Clarity</vt:lpstr>
      <vt:lpstr>ETEC 544 </vt:lpstr>
      <vt:lpstr>Welcome  to  STEMO-CPAT  ES Training</vt:lpstr>
      <vt:lpstr>What is the STEMO-CPAT ES?</vt:lpstr>
      <vt:lpstr>Facilitator with class</vt:lpstr>
      <vt:lpstr>ES Computer Interface Equipment</vt:lpstr>
      <vt:lpstr>Description of an Expert System (ES) </vt:lpstr>
      <vt:lpstr>Purpose of STEMO-CPAT</vt:lpstr>
      <vt:lpstr>PRE-TEST prompts</vt:lpstr>
      <vt:lpstr>Example Q &amp; A Survey Prompts</vt:lpstr>
      <vt:lpstr>Teacher Preparation Training</vt:lpstr>
      <vt:lpstr>Counselor Orientation &amp; Training</vt:lpstr>
      <vt:lpstr>Counselors will advise student job/education/career pathways </vt:lpstr>
      <vt:lpstr>Student Pathways to Jobs</vt:lpstr>
      <vt:lpstr>Student Pathways to Jobs and Careers (2)</vt:lpstr>
      <vt:lpstr>      Careers with some                       education,                         getting a         certificate or         Associates                       degree                                                 a</vt:lpstr>
      <vt:lpstr> Other Careers with 2-4 year or higher degrees</vt:lpstr>
      <vt:lpstr>STEM Careers with a 4 year or higher degree</vt:lpstr>
      <vt:lpstr>Transition to STEMO-CPAT role-playing</vt:lpstr>
      <vt:lpstr>STEMO-CPAT ES Trainee Assessment</vt:lpstr>
      <vt:lpstr>(as in Hollywood storyboards)</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Sys Admin</dc:creator>
  <cp:lastModifiedBy>Sys Admin</cp:lastModifiedBy>
  <cp:revision>122</cp:revision>
  <dcterms:created xsi:type="dcterms:W3CDTF">2014-02-10T03:23:19Z</dcterms:created>
  <dcterms:modified xsi:type="dcterms:W3CDTF">2014-02-18T04:26:09Z</dcterms:modified>
</cp:coreProperties>
</file>